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Anton" charset="1" panose="00000500000000000000"/>
      <p:regular r:id="rId19"/>
    </p:embeddedFont>
    <p:embeddedFont>
      <p:font typeface="Poppins" charset="1" panose="00000500000000000000"/>
      <p:regular r:id="rId20"/>
    </p:embeddedFont>
    <p:embeddedFont>
      <p:font typeface="Poppins Bold" charset="1" panose="000008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08964" y="0"/>
            <a:ext cx="9314478" cy="10287000"/>
            <a:chOff x="0" y="0"/>
            <a:chExt cx="1014122" cy="11200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14122" cy="1120007"/>
            </a:xfrm>
            <a:custGeom>
              <a:avLst/>
              <a:gdLst/>
              <a:ahLst/>
              <a:cxnLst/>
              <a:rect r="r" b="b" t="t" l="l"/>
              <a:pathLst>
                <a:path h="1120007" w="1014122">
                  <a:moveTo>
                    <a:pt x="0" y="0"/>
                  </a:moveTo>
                  <a:lnTo>
                    <a:pt x="1014122" y="0"/>
                  </a:lnTo>
                  <a:lnTo>
                    <a:pt x="1014122" y="1120007"/>
                  </a:lnTo>
                  <a:lnTo>
                    <a:pt x="0" y="1120007"/>
                  </a:lnTo>
                  <a:close/>
                </a:path>
              </a:pathLst>
            </a:custGeom>
            <a:blipFill>
              <a:blip r:embed="rId2"/>
              <a:stretch>
                <a:fillRect l="-47266" t="0" r="-18498" b="0"/>
              </a:stretch>
            </a:blipFill>
            <a:ln w="38100" cap="sq">
              <a:solidFill>
                <a:srgbClr val="405D72"/>
              </a:solidFill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5143500"/>
            <a:ext cx="833985" cy="5143500"/>
            <a:chOff x="0" y="0"/>
            <a:chExt cx="219650" cy="13546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9650" cy="1354667"/>
            </a:xfrm>
            <a:custGeom>
              <a:avLst/>
              <a:gdLst/>
              <a:ahLst/>
              <a:cxnLst/>
              <a:rect r="r" b="b" t="t" l="l"/>
              <a:pathLst>
                <a:path h="1354667" w="219650">
                  <a:moveTo>
                    <a:pt x="0" y="0"/>
                  </a:moveTo>
                  <a:lnTo>
                    <a:pt x="219650" y="0"/>
                  </a:lnTo>
                  <a:lnTo>
                    <a:pt x="219650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405D7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219650" cy="1364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7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617907" y="-181671"/>
            <a:ext cx="6491058" cy="1166306"/>
            <a:chOff x="0" y="0"/>
            <a:chExt cx="1709579" cy="3071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09579" cy="307175"/>
            </a:xfrm>
            <a:custGeom>
              <a:avLst/>
              <a:gdLst/>
              <a:ahLst/>
              <a:cxnLst/>
              <a:rect r="r" b="b" t="t" l="l"/>
              <a:pathLst>
                <a:path h="307175" w="1709579">
                  <a:moveTo>
                    <a:pt x="0" y="0"/>
                  </a:moveTo>
                  <a:lnTo>
                    <a:pt x="1709579" y="0"/>
                  </a:lnTo>
                  <a:lnTo>
                    <a:pt x="1709579" y="307175"/>
                  </a:lnTo>
                  <a:lnTo>
                    <a:pt x="0" y="307175"/>
                  </a:lnTo>
                  <a:close/>
                </a:path>
              </a:pathLst>
            </a:custGeom>
            <a:solidFill>
              <a:srgbClr val="405D7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1709579" cy="316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7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-376569" y="1181040"/>
            <a:ext cx="11155888" cy="1334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74"/>
              </a:lnSpc>
            </a:pPr>
            <a:r>
              <a:rPr lang="en-US" sz="7838">
                <a:solidFill>
                  <a:srgbClr val="405D72"/>
                </a:solidFill>
                <a:latin typeface="Anton"/>
                <a:ea typeface="Anton"/>
                <a:cs typeface="Anton"/>
                <a:sym typeface="Anton"/>
              </a:rPr>
              <a:t>HOUSE PRICE PREDICTION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46661" y="3982221"/>
            <a:ext cx="4779278" cy="668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1"/>
              </a:lnSpc>
            </a:pPr>
            <a:r>
              <a:rPr lang="en-US" sz="2208" spc="-66">
                <a:solidFill>
                  <a:srgbClr val="405D72"/>
                </a:solidFill>
                <a:latin typeface="Poppins"/>
                <a:ea typeface="Poppins"/>
                <a:cs typeface="Poppins"/>
                <a:sym typeface="Poppins"/>
              </a:rPr>
              <a:t>DARREN JAMES</a:t>
            </a:r>
          </a:p>
          <a:p>
            <a:pPr algn="l" marL="0" indent="0" lvl="1">
              <a:lnSpc>
                <a:spcPts val="2561"/>
              </a:lnSpc>
            </a:pPr>
            <a:r>
              <a:rPr lang="en-US" sz="2208" spc="-66">
                <a:solidFill>
                  <a:srgbClr val="405D72"/>
                </a:solidFill>
                <a:latin typeface="Poppins"/>
                <a:ea typeface="Poppins"/>
                <a:cs typeface="Poppins"/>
                <a:sym typeface="Poppins"/>
              </a:rPr>
              <a:t>2300290140050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2065" y="2934556"/>
            <a:ext cx="4489310" cy="364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2772"/>
              </a:lnSpc>
            </a:pPr>
            <a:r>
              <a:rPr lang="en-US" b="true" sz="2390" spc="-71">
                <a:solidFill>
                  <a:srgbClr val="405D72"/>
                </a:solidFill>
                <a:latin typeface="Poppins Bold"/>
                <a:ea typeface="Poppins Bold"/>
                <a:cs typeface="Poppins Bold"/>
                <a:sym typeface="Poppins Bold"/>
              </a:rPr>
              <a:t>Presented by :-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01748" y="4106762"/>
            <a:ext cx="4489310" cy="462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3468"/>
              </a:lnSpc>
            </a:pPr>
            <a:r>
              <a:rPr lang="en-US" b="true" sz="2990" spc="-89" u="sng">
                <a:solidFill>
                  <a:srgbClr val="405D72"/>
                </a:solidFill>
                <a:latin typeface="Poppins Bold"/>
                <a:ea typeface="Poppins Bold"/>
                <a:cs typeface="Poppins Bold"/>
                <a:sym typeface="Poppins Bold"/>
              </a:rPr>
              <a:t>TEAM LEADER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686792" y="3727749"/>
            <a:ext cx="47625" cy="6324360"/>
            <a:chOff x="0" y="0"/>
            <a:chExt cx="12543" cy="16656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543" cy="1665675"/>
            </a:xfrm>
            <a:custGeom>
              <a:avLst/>
              <a:gdLst/>
              <a:ahLst/>
              <a:cxnLst/>
              <a:rect r="r" b="b" t="t" l="l"/>
              <a:pathLst>
                <a:path h="1665675" w="12543">
                  <a:moveTo>
                    <a:pt x="0" y="0"/>
                  </a:moveTo>
                  <a:lnTo>
                    <a:pt x="12543" y="0"/>
                  </a:lnTo>
                  <a:lnTo>
                    <a:pt x="12543" y="1665675"/>
                  </a:lnTo>
                  <a:lnTo>
                    <a:pt x="0" y="1665675"/>
                  </a:lnTo>
                  <a:close/>
                </a:path>
              </a:pathLst>
            </a:custGeom>
            <a:solidFill>
              <a:srgbClr val="405D7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"/>
              <a:ext cx="12543" cy="1675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5400000">
            <a:off x="5419131" y="-52261"/>
            <a:ext cx="47670" cy="7512350"/>
            <a:chOff x="0" y="0"/>
            <a:chExt cx="12555" cy="197856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555" cy="1978561"/>
            </a:xfrm>
            <a:custGeom>
              <a:avLst/>
              <a:gdLst/>
              <a:ahLst/>
              <a:cxnLst/>
              <a:rect r="r" b="b" t="t" l="l"/>
              <a:pathLst>
                <a:path h="1978561" w="12555">
                  <a:moveTo>
                    <a:pt x="0" y="0"/>
                  </a:moveTo>
                  <a:lnTo>
                    <a:pt x="12555" y="0"/>
                  </a:lnTo>
                  <a:lnTo>
                    <a:pt x="12555" y="1978561"/>
                  </a:lnTo>
                  <a:lnTo>
                    <a:pt x="0" y="1978561"/>
                  </a:lnTo>
                  <a:close/>
                </a:path>
              </a:pathLst>
            </a:custGeom>
            <a:solidFill>
              <a:srgbClr val="405D7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"/>
              <a:ext cx="12555" cy="19880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7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151516" y="3727749"/>
            <a:ext cx="47625" cy="6324360"/>
            <a:chOff x="0" y="0"/>
            <a:chExt cx="12543" cy="166567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543" cy="1665675"/>
            </a:xfrm>
            <a:custGeom>
              <a:avLst/>
              <a:gdLst/>
              <a:ahLst/>
              <a:cxnLst/>
              <a:rect r="r" b="b" t="t" l="l"/>
              <a:pathLst>
                <a:path h="1665675" w="12543">
                  <a:moveTo>
                    <a:pt x="0" y="0"/>
                  </a:moveTo>
                  <a:lnTo>
                    <a:pt x="12543" y="0"/>
                  </a:lnTo>
                  <a:lnTo>
                    <a:pt x="12543" y="1665675"/>
                  </a:lnTo>
                  <a:lnTo>
                    <a:pt x="0" y="1665675"/>
                  </a:lnTo>
                  <a:close/>
                </a:path>
              </a:pathLst>
            </a:custGeom>
            <a:solidFill>
              <a:srgbClr val="405D7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12543" cy="1675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7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-5400000">
            <a:off x="5419131" y="6295934"/>
            <a:ext cx="47670" cy="7512350"/>
            <a:chOff x="0" y="0"/>
            <a:chExt cx="12555" cy="197856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555" cy="1978561"/>
            </a:xfrm>
            <a:custGeom>
              <a:avLst/>
              <a:gdLst/>
              <a:ahLst/>
              <a:cxnLst/>
              <a:rect r="r" b="b" t="t" l="l"/>
              <a:pathLst>
                <a:path h="1978561" w="12555">
                  <a:moveTo>
                    <a:pt x="0" y="0"/>
                  </a:moveTo>
                  <a:lnTo>
                    <a:pt x="12555" y="0"/>
                  </a:lnTo>
                  <a:lnTo>
                    <a:pt x="12555" y="1978561"/>
                  </a:lnTo>
                  <a:lnTo>
                    <a:pt x="0" y="1978561"/>
                  </a:lnTo>
                  <a:close/>
                </a:path>
              </a:pathLst>
            </a:custGeom>
            <a:solidFill>
              <a:srgbClr val="405D72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"/>
              <a:ext cx="12555" cy="19880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7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2703284" y="5846953"/>
            <a:ext cx="5832042" cy="345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668"/>
              </a:lnSpc>
            </a:pPr>
            <a:r>
              <a:rPr lang="en-US" sz="2300" spc="-69">
                <a:solidFill>
                  <a:srgbClr val="405D72"/>
                </a:solidFill>
                <a:latin typeface="Poppins"/>
                <a:ea typeface="Poppins"/>
                <a:cs typeface="Poppins"/>
                <a:sym typeface="Poppins"/>
              </a:rPr>
              <a:t>DIVYANSH SHARMA    -          </a:t>
            </a:r>
            <a:r>
              <a:rPr lang="en-US" sz="2300" spc="-69">
                <a:solidFill>
                  <a:srgbClr val="405D72"/>
                </a:solidFill>
                <a:latin typeface="Poppins"/>
                <a:ea typeface="Poppins"/>
                <a:cs typeface="Poppins"/>
                <a:sym typeface="Poppins"/>
              </a:rPr>
              <a:t>2300290140057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703284" y="6620637"/>
            <a:ext cx="5896763" cy="348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697"/>
              </a:lnSpc>
            </a:pPr>
            <a:r>
              <a:rPr lang="en-US" sz="2325" spc="-69">
                <a:solidFill>
                  <a:srgbClr val="405D72"/>
                </a:solidFill>
                <a:latin typeface="Poppins"/>
                <a:ea typeface="Poppins"/>
                <a:cs typeface="Poppins"/>
                <a:sym typeface="Poppins"/>
              </a:rPr>
              <a:t>BHARGAVI                     -         2300290140048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703284" y="7398151"/>
            <a:ext cx="5832042" cy="345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668"/>
              </a:lnSpc>
            </a:pPr>
            <a:r>
              <a:rPr lang="en-US" sz="2300" spc="-69">
                <a:solidFill>
                  <a:srgbClr val="405D72"/>
                </a:solidFill>
                <a:latin typeface="Poppins"/>
                <a:ea typeface="Poppins"/>
                <a:cs typeface="Poppins"/>
                <a:sym typeface="Poppins"/>
              </a:rPr>
              <a:t>ANSHOO YADAV          -         2300290140028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956720" y="5069763"/>
            <a:ext cx="4489310" cy="462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468"/>
              </a:lnSpc>
            </a:pPr>
            <a:r>
              <a:rPr lang="en-US" b="true" sz="2990" spc="-89" u="sng">
                <a:solidFill>
                  <a:srgbClr val="405D72"/>
                </a:solidFill>
                <a:latin typeface="Poppins Bold"/>
                <a:ea typeface="Poppins Bold"/>
                <a:cs typeface="Poppins Bold"/>
                <a:sym typeface="Poppins Bold"/>
              </a:rPr>
              <a:t>TEAM MEMBERS</a:t>
            </a:r>
          </a:p>
        </p:txBody>
      </p:sp>
      <p:grpSp>
        <p:nvGrpSpPr>
          <p:cNvPr name="Group 30" id="30"/>
          <p:cNvGrpSpPr/>
          <p:nvPr/>
        </p:nvGrpSpPr>
        <p:grpSpPr>
          <a:xfrm rot="-5400000">
            <a:off x="4448280" y="5277413"/>
            <a:ext cx="1981857" cy="7519866"/>
            <a:chOff x="0" y="0"/>
            <a:chExt cx="521970" cy="1980541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21970" cy="1980541"/>
            </a:xfrm>
            <a:custGeom>
              <a:avLst/>
              <a:gdLst/>
              <a:ahLst/>
              <a:cxnLst/>
              <a:rect r="r" b="b" t="t" l="l"/>
              <a:pathLst>
                <a:path h="1980541" w="521970">
                  <a:moveTo>
                    <a:pt x="0" y="0"/>
                  </a:moveTo>
                  <a:lnTo>
                    <a:pt x="521970" y="0"/>
                  </a:lnTo>
                  <a:lnTo>
                    <a:pt x="521970" y="1980541"/>
                  </a:lnTo>
                  <a:lnTo>
                    <a:pt x="0" y="1980541"/>
                  </a:lnTo>
                  <a:close/>
                </a:path>
              </a:pathLst>
            </a:custGeom>
            <a:solidFill>
              <a:srgbClr val="405D72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9525"/>
              <a:ext cx="521970" cy="19900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7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329419" y="8237878"/>
            <a:ext cx="8227096" cy="1579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1"/>
              </a:lnSpc>
            </a:pPr>
            <a:r>
              <a:rPr lang="en-US" sz="3500" spc="-105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MENTOR</a:t>
            </a:r>
          </a:p>
          <a:p>
            <a:pPr algn="ctr">
              <a:lnSpc>
                <a:spcPts val="4061"/>
              </a:lnSpc>
            </a:pPr>
          </a:p>
          <a:p>
            <a:pPr algn="ctr" marL="0" indent="0" lvl="1">
              <a:lnSpc>
                <a:spcPts val="4061"/>
              </a:lnSpc>
            </a:pPr>
            <a:r>
              <a:rPr lang="en-US" sz="3500" spc="-10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PROF. KOMAL SALGOTRA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506975" y="4165899"/>
            <a:ext cx="289380" cy="344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561"/>
              </a:lnSpc>
            </a:pPr>
            <a:r>
              <a:rPr lang="en-US" sz="2208" spc="-66">
                <a:solidFill>
                  <a:srgbClr val="405D72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0" y="47565"/>
            <a:ext cx="1065427" cy="895350"/>
          </a:xfrm>
          <a:custGeom>
            <a:avLst/>
            <a:gdLst/>
            <a:ahLst/>
            <a:cxnLst/>
            <a:rect r="r" b="b" t="t" l="l"/>
            <a:pathLst>
              <a:path h="895350" w="1065427">
                <a:moveTo>
                  <a:pt x="0" y="0"/>
                </a:moveTo>
                <a:lnTo>
                  <a:pt x="1065427" y="0"/>
                </a:lnTo>
                <a:lnTo>
                  <a:pt x="1065427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6" id="36"/>
          <p:cNvSpPr txBox="true"/>
          <p:nvPr/>
        </p:nvSpPr>
        <p:spPr>
          <a:xfrm rot="0">
            <a:off x="1294027" y="165811"/>
            <a:ext cx="2375979" cy="649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547"/>
              </a:lnSpc>
            </a:pPr>
            <a:r>
              <a:rPr lang="en-US" b="true" sz="2196" spc="-65">
                <a:solidFill>
                  <a:srgbClr val="405D72"/>
                </a:solidFill>
                <a:latin typeface="Poppins Bold"/>
                <a:ea typeface="Poppins Bold"/>
                <a:cs typeface="Poppins Bold"/>
                <a:sym typeface="Poppins Bold"/>
              </a:rPr>
              <a:t>KIET GROUP OF INSTITUTIONS</a:t>
            </a:r>
          </a:p>
        </p:txBody>
      </p:sp>
      <p:sp>
        <p:nvSpPr>
          <p:cNvPr name="AutoShape 37" id="37"/>
          <p:cNvSpPr/>
          <p:nvPr/>
        </p:nvSpPr>
        <p:spPr>
          <a:xfrm flipV="true">
            <a:off x="-290246" y="942916"/>
            <a:ext cx="4049325" cy="33338"/>
          </a:xfrm>
          <a:prstGeom prst="line">
            <a:avLst/>
          </a:prstGeom>
          <a:ln cap="flat" w="66675">
            <a:solidFill>
              <a:srgbClr val="405D7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F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317145"/>
            <a:ext cx="5211550" cy="4941155"/>
            <a:chOff x="0" y="0"/>
            <a:chExt cx="1372589" cy="1301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2589" cy="1301374"/>
            </a:xfrm>
            <a:custGeom>
              <a:avLst/>
              <a:gdLst/>
              <a:ahLst/>
              <a:cxnLst/>
              <a:rect r="r" b="b" t="t" l="l"/>
              <a:pathLst>
                <a:path h="1301374" w="1372589">
                  <a:moveTo>
                    <a:pt x="0" y="0"/>
                  </a:moveTo>
                  <a:lnTo>
                    <a:pt x="1372589" y="0"/>
                  </a:lnTo>
                  <a:lnTo>
                    <a:pt x="1372589" y="1301374"/>
                  </a:lnTo>
                  <a:lnTo>
                    <a:pt x="0" y="1301374"/>
                  </a:lnTo>
                  <a:close/>
                </a:path>
              </a:pathLst>
            </a:custGeom>
            <a:solidFill>
              <a:srgbClr val="405D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372589" cy="13108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538225" y="4317145"/>
            <a:ext cx="5211550" cy="4941155"/>
            <a:chOff x="0" y="0"/>
            <a:chExt cx="1372589" cy="13013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72589" cy="1301374"/>
            </a:xfrm>
            <a:custGeom>
              <a:avLst/>
              <a:gdLst/>
              <a:ahLst/>
              <a:cxnLst/>
              <a:rect r="r" b="b" t="t" l="l"/>
              <a:pathLst>
                <a:path h="1301374" w="1372589">
                  <a:moveTo>
                    <a:pt x="0" y="0"/>
                  </a:moveTo>
                  <a:lnTo>
                    <a:pt x="1372589" y="0"/>
                  </a:lnTo>
                  <a:lnTo>
                    <a:pt x="1372589" y="1301374"/>
                  </a:lnTo>
                  <a:lnTo>
                    <a:pt x="0" y="1301374"/>
                  </a:lnTo>
                  <a:close/>
                </a:path>
              </a:pathLst>
            </a:custGeom>
            <a:solidFill>
              <a:srgbClr val="405D7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1372589" cy="13108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047750" y="4317145"/>
            <a:ext cx="5211550" cy="4941155"/>
            <a:chOff x="0" y="0"/>
            <a:chExt cx="1372589" cy="130137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2589" cy="1301374"/>
            </a:xfrm>
            <a:custGeom>
              <a:avLst/>
              <a:gdLst/>
              <a:ahLst/>
              <a:cxnLst/>
              <a:rect r="r" b="b" t="t" l="l"/>
              <a:pathLst>
                <a:path h="1301374" w="1372589">
                  <a:moveTo>
                    <a:pt x="0" y="0"/>
                  </a:moveTo>
                  <a:lnTo>
                    <a:pt x="1372589" y="0"/>
                  </a:lnTo>
                  <a:lnTo>
                    <a:pt x="1372589" y="1301374"/>
                  </a:lnTo>
                  <a:lnTo>
                    <a:pt x="0" y="1301374"/>
                  </a:lnTo>
                  <a:close/>
                </a:path>
              </a:pathLst>
            </a:custGeom>
            <a:solidFill>
              <a:srgbClr val="405D7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1372589" cy="13108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7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042932" y="-224522"/>
            <a:ext cx="8245068" cy="2506443"/>
            <a:chOff x="0" y="0"/>
            <a:chExt cx="2171541" cy="6601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71541" cy="660133"/>
            </a:xfrm>
            <a:custGeom>
              <a:avLst/>
              <a:gdLst/>
              <a:ahLst/>
              <a:cxnLst/>
              <a:rect r="r" b="b" t="t" l="l"/>
              <a:pathLst>
                <a:path h="660133" w="2171541">
                  <a:moveTo>
                    <a:pt x="0" y="0"/>
                  </a:moveTo>
                  <a:lnTo>
                    <a:pt x="2171541" y="0"/>
                  </a:lnTo>
                  <a:lnTo>
                    <a:pt x="2171541" y="660133"/>
                  </a:lnTo>
                  <a:lnTo>
                    <a:pt x="0" y="660133"/>
                  </a:lnTo>
                  <a:close/>
                </a:path>
              </a:pathLst>
            </a:custGeom>
            <a:solidFill>
              <a:srgbClr val="405D7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2171541" cy="6696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7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726634" y="-97631"/>
            <a:ext cx="8565230" cy="232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99"/>
              </a:lnSpc>
            </a:pPr>
            <a:r>
              <a:rPr lang="en-US" sz="6713">
                <a:solidFill>
                  <a:srgbClr val="405D72"/>
                </a:solidFill>
                <a:latin typeface="Anton"/>
                <a:ea typeface="Anton"/>
                <a:cs typeface="Anton"/>
                <a:sym typeface="Anton"/>
              </a:rPr>
              <a:t>KEY PROJECT DELIVERABLES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65311" y="4511437"/>
            <a:ext cx="3472765" cy="119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FFF8F3"/>
                </a:solidFill>
                <a:latin typeface="Anton"/>
                <a:ea typeface="Anton"/>
                <a:cs typeface="Anton"/>
                <a:sym typeface="Anton"/>
              </a:rPr>
              <a:t>ACCURATE PREDICTION MODEL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407618" y="4511437"/>
            <a:ext cx="3472765" cy="119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FFF8F3"/>
                </a:solidFill>
                <a:latin typeface="Anton"/>
                <a:ea typeface="Anton"/>
                <a:cs typeface="Anton"/>
                <a:sym typeface="Anton"/>
              </a:rPr>
              <a:t>INTERACTIVE WEB APPLICATION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949925" y="4511437"/>
            <a:ext cx="3472765" cy="119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3"/>
              </a:lnSpc>
            </a:pPr>
            <a:r>
              <a:rPr lang="en-US" sz="3481">
                <a:solidFill>
                  <a:srgbClr val="FFF8F3"/>
                </a:solidFill>
                <a:latin typeface="Anton"/>
                <a:ea typeface="Anton"/>
                <a:cs typeface="Anton"/>
                <a:sym typeface="Anton"/>
              </a:rPr>
              <a:t>USER PROFILE &amp; DATA MANAGEMENT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44920" y="6061464"/>
            <a:ext cx="4313546" cy="1848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5"/>
              </a:lnSpc>
            </a:pPr>
            <a:r>
              <a:rPr lang="en-US" sz="2099" spc="-62">
                <a:solidFill>
                  <a:srgbClr val="FFF8F3"/>
                </a:solidFill>
                <a:latin typeface="Poppins"/>
                <a:ea typeface="Poppins"/>
                <a:cs typeface="Poppins"/>
                <a:sym typeface="Poppins"/>
              </a:rPr>
              <a:t>Develop a machine learning model (e.g., Linear Regression) that accurately predicts house prices based on features like area, BHK, and location.</a:t>
            </a:r>
          </a:p>
          <a:p>
            <a:pPr algn="just" marL="0" indent="0" lvl="1">
              <a:lnSpc>
                <a:spcPts val="2435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6987227" y="6061464"/>
            <a:ext cx="4313546" cy="1544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5"/>
              </a:lnSpc>
            </a:pPr>
            <a:r>
              <a:rPr lang="en-US" sz="2099" spc="-62">
                <a:solidFill>
                  <a:srgbClr val="FFF8F3"/>
                </a:solidFill>
                <a:latin typeface="Poppins"/>
                <a:ea typeface="Poppins"/>
                <a:cs typeface="Poppins"/>
                <a:sym typeface="Poppins"/>
              </a:rPr>
              <a:t>Build a user-friendly MERN stack web application that allows users to sign up, log in, and predict hou-se prices with real-time inputs.</a:t>
            </a:r>
          </a:p>
          <a:p>
            <a:pPr algn="just" marL="0" indent="0" lvl="1">
              <a:lnSpc>
                <a:spcPts val="2435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2492725" y="6061464"/>
            <a:ext cx="4313546" cy="1239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2435"/>
              </a:lnSpc>
              <a:spcBef>
                <a:spcPct val="0"/>
              </a:spcBef>
            </a:pPr>
            <a:r>
              <a:rPr lang="en-US" sz="2099" spc="-62">
                <a:solidFill>
                  <a:srgbClr val="FFF8F3"/>
                </a:solidFill>
                <a:latin typeface="Poppins"/>
                <a:ea typeface="Poppins"/>
                <a:cs typeface="Poppins"/>
                <a:sym typeface="Poppins"/>
              </a:rPr>
              <a:t>Enable users to save their search history, view past predictions, and manage their profile for a perso-nalized experience.</a:t>
            </a:r>
          </a:p>
        </p:txBody>
      </p:sp>
      <p:sp>
        <p:nvSpPr>
          <p:cNvPr name="AutoShape 21" id="21"/>
          <p:cNvSpPr/>
          <p:nvPr/>
        </p:nvSpPr>
        <p:spPr>
          <a:xfrm flipV="true">
            <a:off x="6538500" y="2194046"/>
            <a:ext cx="4049325" cy="33338"/>
          </a:xfrm>
          <a:prstGeom prst="line">
            <a:avLst/>
          </a:prstGeom>
          <a:ln cap="flat" w="66675">
            <a:solidFill>
              <a:srgbClr val="405D7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flipV="true">
            <a:off x="-579743" y="2260720"/>
            <a:ext cx="4049325" cy="33338"/>
          </a:xfrm>
          <a:prstGeom prst="line">
            <a:avLst/>
          </a:prstGeom>
          <a:ln cap="flat" w="66675">
            <a:solidFill>
              <a:srgbClr val="405D7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70238" cy="10287000"/>
            <a:chOff x="0" y="0"/>
            <a:chExt cx="25553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53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5536">
                  <a:moveTo>
                    <a:pt x="0" y="0"/>
                  </a:moveTo>
                  <a:lnTo>
                    <a:pt x="255536" y="0"/>
                  </a:lnTo>
                  <a:lnTo>
                    <a:pt x="25553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05D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55536" cy="27188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7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274" y="1270491"/>
            <a:ext cx="4049325" cy="33338"/>
          </a:xfrm>
          <a:prstGeom prst="line">
            <a:avLst/>
          </a:prstGeom>
          <a:ln cap="flat" w="66675">
            <a:solidFill>
              <a:srgbClr val="405D7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9325945" y="1220486"/>
            <a:ext cx="4049325" cy="33338"/>
          </a:xfrm>
          <a:prstGeom prst="line">
            <a:avLst/>
          </a:prstGeom>
          <a:ln cap="flat" w="66675">
            <a:solidFill>
              <a:srgbClr val="405D7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1940171" y="-36928"/>
            <a:ext cx="6347829" cy="10287000"/>
            <a:chOff x="0" y="0"/>
            <a:chExt cx="1108481" cy="179635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08481" cy="1796353"/>
            </a:xfrm>
            <a:custGeom>
              <a:avLst/>
              <a:gdLst/>
              <a:ahLst/>
              <a:cxnLst/>
              <a:rect r="r" b="b" t="t" l="l"/>
              <a:pathLst>
                <a:path h="1796353" w="1108481">
                  <a:moveTo>
                    <a:pt x="0" y="0"/>
                  </a:moveTo>
                  <a:lnTo>
                    <a:pt x="1108481" y="0"/>
                  </a:lnTo>
                  <a:lnTo>
                    <a:pt x="1108481" y="1796353"/>
                  </a:lnTo>
                  <a:lnTo>
                    <a:pt x="0" y="1796353"/>
                  </a:lnTo>
                  <a:close/>
                </a:path>
              </a:pathLst>
            </a:custGeom>
            <a:blipFill>
              <a:blip r:embed="rId2"/>
              <a:stretch>
                <a:fillRect l="-71389" t="0" r="-71389" b="0"/>
              </a:stretch>
            </a:blipFill>
            <a:ln w="38100" cap="sq">
              <a:solidFill>
                <a:srgbClr val="405D72"/>
              </a:solidFill>
              <a:prstDash val="solid"/>
              <a:miter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3370583" y="8157"/>
            <a:ext cx="6572828" cy="11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99"/>
              </a:lnSpc>
            </a:pPr>
            <a:r>
              <a:rPr lang="en-US" sz="6713">
                <a:solidFill>
                  <a:srgbClr val="405D72"/>
                </a:solidFill>
                <a:latin typeface="Anton"/>
                <a:ea typeface="Anton"/>
                <a:cs typeface="Anton"/>
                <a:sym typeface="Anton"/>
              </a:rPr>
              <a:t>REFERENCES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775063"/>
            <a:ext cx="2244655" cy="901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468"/>
              </a:lnSpc>
            </a:pPr>
            <a:r>
              <a:rPr lang="en-US" b="true" sz="2990" spc="-89">
                <a:solidFill>
                  <a:srgbClr val="405D72"/>
                </a:solidFill>
                <a:latin typeface="Poppins Bold"/>
                <a:ea typeface="Poppins Bold"/>
                <a:cs typeface="Poppins Bold"/>
                <a:sym typeface="Poppins Bold"/>
              </a:rPr>
              <a:t>Kaggle Dataset:</a:t>
            </a:r>
            <a:r>
              <a:rPr lang="en-US" b="true" sz="2990" spc="-89">
                <a:solidFill>
                  <a:srgbClr val="405D72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44805" y="1775063"/>
            <a:ext cx="8031236" cy="1316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52"/>
              </a:lnSpc>
            </a:pPr>
            <a:r>
              <a:rPr lang="en-US" sz="2200" spc="-66">
                <a:solidFill>
                  <a:srgbClr val="405D72"/>
                </a:solidFill>
                <a:latin typeface="Poppins"/>
                <a:ea typeface="Poppins"/>
                <a:cs typeface="Poppins"/>
                <a:sym typeface="Poppins"/>
              </a:rPr>
              <a:t>Kaggle. (n.d.). House Prices: Advanced Regression Techniq-ues. Retrieved from [Kaggle]</a:t>
            </a:r>
          </a:p>
          <a:p>
            <a:pPr algn="just" marL="0" indent="0" lvl="1">
              <a:lnSpc>
                <a:spcPts val="2552"/>
              </a:lnSpc>
            </a:pPr>
            <a:r>
              <a:rPr lang="en-US" sz="2200" spc="-66">
                <a:solidFill>
                  <a:srgbClr val="405D72"/>
                </a:solidFill>
                <a:latin typeface="Poppins"/>
                <a:ea typeface="Poppins"/>
                <a:cs typeface="Poppins"/>
                <a:sym typeface="Poppins"/>
              </a:rPr>
              <a:t>(https://www.kaggle.com/datasets/amitabhajoy/bengaluru-house-price-data)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405299"/>
            <a:ext cx="2244655" cy="1339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3468"/>
              </a:lnSpc>
            </a:pPr>
            <a:r>
              <a:rPr lang="en-US" b="true" sz="2990" spc="-89">
                <a:solidFill>
                  <a:srgbClr val="405D72"/>
                </a:solidFill>
                <a:latin typeface="Poppins Bold"/>
                <a:ea typeface="Poppins Bold"/>
                <a:cs typeface="Poppins Bold"/>
                <a:sym typeface="Poppins Bold"/>
              </a:rPr>
              <a:t>Machine Learning Resources: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444805" y="3405299"/>
            <a:ext cx="8031236" cy="1639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52"/>
              </a:lnSpc>
            </a:pPr>
            <a:r>
              <a:rPr lang="en-US" sz="2200" spc="-66">
                <a:solidFill>
                  <a:srgbClr val="405D72"/>
                </a:solidFill>
                <a:latin typeface="Poppins"/>
                <a:ea typeface="Poppins"/>
                <a:cs typeface="Poppins"/>
                <a:sym typeface="Poppins"/>
              </a:rPr>
              <a:t>Hastie, T., Tibshirani, R., &amp; Friedman, J. (2009). The Elements of Statistical Learning: Data Mining, Inference, and Prediction (2nd ed.). Springer.</a:t>
            </a:r>
          </a:p>
          <a:p>
            <a:pPr algn="just">
              <a:lnSpc>
                <a:spcPts val="2552"/>
              </a:lnSpc>
            </a:pPr>
            <a:r>
              <a:rPr lang="en-US" sz="2200" spc="-66">
                <a:solidFill>
                  <a:srgbClr val="405D72"/>
                </a:solidFill>
                <a:latin typeface="Poppins"/>
                <a:ea typeface="Poppins"/>
                <a:cs typeface="Poppins"/>
                <a:sym typeface="Poppins"/>
              </a:rPr>
              <a:t>Bishop, C. M. (2006). Pattern Recognition and Machine Learning. Springer.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5390157"/>
            <a:ext cx="2244655" cy="12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236"/>
              </a:lnSpc>
            </a:pPr>
            <a:r>
              <a:rPr lang="en-US" b="true" sz="2790" spc="-83">
                <a:solidFill>
                  <a:srgbClr val="405D72"/>
                </a:solidFill>
                <a:latin typeface="Poppins Bold"/>
                <a:ea typeface="Poppins Bold"/>
                <a:cs typeface="Poppins Bold"/>
                <a:sym typeface="Poppins Bold"/>
              </a:rPr>
              <a:t>Online Tutorials  &amp; Documents: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444805" y="5399682"/>
            <a:ext cx="8031236" cy="992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2552"/>
              </a:lnSpc>
            </a:pPr>
            <a:r>
              <a:rPr lang="en-US" sz="2200" spc="-66">
                <a:solidFill>
                  <a:srgbClr val="405D72"/>
                </a:solidFill>
                <a:latin typeface="Poppins"/>
                <a:ea typeface="Poppins"/>
                <a:cs typeface="Poppins"/>
                <a:sym typeface="Poppins"/>
              </a:rPr>
              <a:t>Scikit-learn Documentation. (n.d.). Linear Regression (https://scikitlearn.org/stable/modules/linear_model.html#linear-regression)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7189140"/>
            <a:ext cx="2244655" cy="85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236"/>
              </a:lnSpc>
            </a:pPr>
            <a:r>
              <a:rPr lang="en-US" b="true" sz="2790" spc="-83">
                <a:solidFill>
                  <a:srgbClr val="405D72"/>
                </a:solidFill>
                <a:latin typeface="Poppins Bold"/>
                <a:ea typeface="Poppins Bold"/>
                <a:cs typeface="Poppins Bold"/>
                <a:sym typeface="Poppins Bold"/>
              </a:rPr>
              <a:t>Research Papers: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444805" y="7198665"/>
            <a:ext cx="8031236" cy="668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2552"/>
              </a:lnSpc>
            </a:pPr>
            <a:r>
              <a:rPr lang="en-US" sz="2200" spc="-66">
                <a:solidFill>
                  <a:srgbClr val="405D72"/>
                </a:solidFill>
                <a:latin typeface="Poppins"/>
                <a:ea typeface="Poppins"/>
                <a:cs typeface="Poppins"/>
                <a:sym typeface="Poppins"/>
              </a:rPr>
              <a:t>Chen, J., &amp; Zhao, Y. (2018). "A Review on House Price Prediction Models." Journal of Real Estate Literature, 26(2), 291-312.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8470139"/>
            <a:ext cx="2244655" cy="85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236"/>
              </a:lnSpc>
            </a:pPr>
            <a:r>
              <a:rPr lang="en-US" b="true" sz="2790" spc="-83">
                <a:solidFill>
                  <a:srgbClr val="405D72"/>
                </a:solidFill>
                <a:latin typeface="Poppins Bold"/>
                <a:ea typeface="Poppins Bold"/>
                <a:cs typeface="Poppins Bold"/>
                <a:sym typeface="Poppins Bold"/>
              </a:rPr>
              <a:t>Additional Resources: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444805" y="8479664"/>
            <a:ext cx="8031236" cy="1316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52"/>
              </a:lnSpc>
            </a:pPr>
            <a:r>
              <a:rPr lang="en-US" sz="2200" spc="-66">
                <a:solidFill>
                  <a:srgbClr val="405D72"/>
                </a:solidFill>
                <a:latin typeface="Poppins"/>
                <a:ea typeface="Poppins"/>
                <a:cs typeface="Poppins"/>
                <a:sym typeface="Poppins"/>
              </a:rPr>
              <a:t>“Understanding Outliers in Machine Learning”. (2020). Retrieved from [Towards Data Science]</a:t>
            </a:r>
          </a:p>
          <a:p>
            <a:pPr algn="just" marL="0" indent="0" lvl="1">
              <a:lnSpc>
                <a:spcPts val="2552"/>
              </a:lnSpc>
            </a:pPr>
            <a:r>
              <a:rPr lang="en-US" sz="2200" spc="-66">
                <a:solidFill>
                  <a:srgbClr val="405D72"/>
                </a:solidFill>
                <a:latin typeface="Poppins"/>
                <a:ea typeface="Poppins"/>
                <a:cs typeface="Poppins"/>
                <a:sym typeface="Poppins"/>
              </a:rPr>
              <a:t>(https://towardsdatascience.com/understanding-outliers-in-machine-learning-9d4e56e2d38d)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5D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4299" y="5523705"/>
            <a:ext cx="6176753" cy="1952476"/>
            <a:chOff x="0" y="0"/>
            <a:chExt cx="1626799" cy="5142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26799" cy="514232"/>
            </a:xfrm>
            <a:custGeom>
              <a:avLst/>
              <a:gdLst/>
              <a:ahLst/>
              <a:cxnLst/>
              <a:rect r="r" b="b" t="t" l="l"/>
              <a:pathLst>
                <a:path h="514232" w="1626799">
                  <a:moveTo>
                    <a:pt x="63923" y="0"/>
                  </a:moveTo>
                  <a:lnTo>
                    <a:pt x="1562876" y="0"/>
                  </a:lnTo>
                  <a:cubicBezTo>
                    <a:pt x="1579829" y="0"/>
                    <a:pt x="1596089" y="6735"/>
                    <a:pt x="1608076" y="18723"/>
                  </a:cubicBezTo>
                  <a:cubicBezTo>
                    <a:pt x="1620064" y="30711"/>
                    <a:pt x="1626799" y="46970"/>
                    <a:pt x="1626799" y="63923"/>
                  </a:cubicBezTo>
                  <a:lnTo>
                    <a:pt x="1626799" y="450309"/>
                  </a:lnTo>
                  <a:cubicBezTo>
                    <a:pt x="1626799" y="485613"/>
                    <a:pt x="1598180" y="514232"/>
                    <a:pt x="1562876" y="514232"/>
                  </a:cubicBezTo>
                  <a:lnTo>
                    <a:pt x="63923" y="514232"/>
                  </a:lnTo>
                  <a:cubicBezTo>
                    <a:pt x="46970" y="514232"/>
                    <a:pt x="30711" y="507498"/>
                    <a:pt x="18723" y="495510"/>
                  </a:cubicBezTo>
                  <a:cubicBezTo>
                    <a:pt x="6735" y="483522"/>
                    <a:pt x="0" y="467263"/>
                    <a:pt x="0" y="450309"/>
                  </a:cubicBezTo>
                  <a:lnTo>
                    <a:pt x="0" y="63923"/>
                  </a:lnTo>
                  <a:cubicBezTo>
                    <a:pt x="0" y="46970"/>
                    <a:pt x="6735" y="30711"/>
                    <a:pt x="18723" y="18723"/>
                  </a:cubicBezTo>
                  <a:cubicBezTo>
                    <a:pt x="30711" y="6735"/>
                    <a:pt x="46970" y="0"/>
                    <a:pt x="63923" y="0"/>
                  </a:cubicBezTo>
                  <a:close/>
                </a:path>
              </a:pathLst>
            </a:custGeom>
            <a:solidFill>
              <a:srgbClr val="FFF8F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626799" cy="523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14299" y="3213640"/>
            <a:ext cx="6176753" cy="1829256"/>
            <a:chOff x="0" y="0"/>
            <a:chExt cx="1626799" cy="4817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26799" cy="481779"/>
            </a:xfrm>
            <a:custGeom>
              <a:avLst/>
              <a:gdLst/>
              <a:ahLst/>
              <a:cxnLst/>
              <a:rect r="r" b="b" t="t" l="l"/>
              <a:pathLst>
                <a:path h="481779" w="1626799">
                  <a:moveTo>
                    <a:pt x="63923" y="0"/>
                  </a:moveTo>
                  <a:lnTo>
                    <a:pt x="1562876" y="0"/>
                  </a:lnTo>
                  <a:cubicBezTo>
                    <a:pt x="1579829" y="0"/>
                    <a:pt x="1596089" y="6735"/>
                    <a:pt x="1608076" y="18723"/>
                  </a:cubicBezTo>
                  <a:cubicBezTo>
                    <a:pt x="1620064" y="30711"/>
                    <a:pt x="1626799" y="46970"/>
                    <a:pt x="1626799" y="63923"/>
                  </a:cubicBezTo>
                  <a:lnTo>
                    <a:pt x="1626799" y="417856"/>
                  </a:lnTo>
                  <a:cubicBezTo>
                    <a:pt x="1626799" y="453160"/>
                    <a:pt x="1598180" y="481779"/>
                    <a:pt x="1562876" y="481779"/>
                  </a:cubicBezTo>
                  <a:lnTo>
                    <a:pt x="63923" y="481779"/>
                  </a:lnTo>
                  <a:cubicBezTo>
                    <a:pt x="46970" y="481779"/>
                    <a:pt x="30711" y="475045"/>
                    <a:pt x="18723" y="463057"/>
                  </a:cubicBezTo>
                  <a:cubicBezTo>
                    <a:pt x="6735" y="451069"/>
                    <a:pt x="0" y="434810"/>
                    <a:pt x="0" y="417856"/>
                  </a:cubicBezTo>
                  <a:lnTo>
                    <a:pt x="0" y="63923"/>
                  </a:lnTo>
                  <a:cubicBezTo>
                    <a:pt x="0" y="46970"/>
                    <a:pt x="6735" y="30711"/>
                    <a:pt x="18723" y="18723"/>
                  </a:cubicBezTo>
                  <a:cubicBezTo>
                    <a:pt x="30711" y="6735"/>
                    <a:pt x="46970" y="0"/>
                    <a:pt x="63923" y="0"/>
                  </a:cubicBezTo>
                  <a:close/>
                </a:path>
              </a:pathLst>
            </a:custGeom>
            <a:solidFill>
              <a:srgbClr val="FFF8F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1626799" cy="491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7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true" rot="0">
            <a:off x="7221273" y="7572916"/>
            <a:ext cx="7315200" cy="3724102"/>
          </a:xfrm>
          <a:custGeom>
            <a:avLst/>
            <a:gdLst/>
            <a:ahLst/>
            <a:cxnLst/>
            <a:rect r="r" b="b" t="t" l="l"/>
            <a:pathLst>
              <a:path h="3724102" w="7315200">
                <a:moveTo>
                  <a:pt x="0" y="3724102"/>
                </a:moveTo>
                <a:lnTo>
                  <a:pt x="7315200" y="3724102"/>
                </a:lnTo>
                <a:lnTo>
                  <a:pt x="7315200" y="0"/>
                </a:lnTo>
                <a:lnTo>
                  <a:pt x="0" y="0"/>
                </a:lnTo>
                <a:lnTo>
                  <a:pt x="0" y="3724102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86103" y="-36206"/>
            <a:ext cx="7090352" cy="232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99"/>
              </a:lnSpc>
            </a:pPr>
            <a:r>
              <a:rPr lang="en-US" sz="6713">
                <a:solidFill>
                  <a:srgbClr val="FFF8F3"/>
                </a:solidFill>
                <a:latin typeface="Anton"/>
                <a:ea typeface="Anton"/>
                <a:cs typeface="Anton"/>
                <a:sym typeface="Anton"/>
              </a:rPr>
              <a:t>NEXT STEPS AND CONCLUSION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2171" y="6197009"/>
            <a:ext cx="5709727" cy="934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2435"/>
              </a:lnSpc>
              <a:spcBef>
                <a:spcPct val="0"/>
              </a:spcBef>
            </a:pPr>
            <a:r>
              <a:rPr lang="en-US" sz="2099" spc="-62">
                <a:solidFill>
                  <a:srgbClr val="405D72"/>
                </a:solidFill>
                <a:latin typeface="Poppins"/>
                <a:ea typeface="Poppins"/>
                <a:cs typeface="Poppins"/>
                <a:sym typeface="Poppins"/>
              </a:rPr>
              <a:t>Develop a web scraper to automatically collect up-to-date real estate data, ensuring the model uses current market trends.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12171" y="5775286"/>
            <a:ext cx="4952906" cy="364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2783"/>
              </a:lnSpc>
              <a:spcBef>
                <a:spcPct val="0"/>
              </a:spcBef>
            </a:pPr>
            <a:r>
              <a:rPr lang="en-US" b="true" sz="2399" spc="-71">
                <a:solidFill>
                  <a:srgbClr val="405D72"/>
                </a:solidFill>
                <a:latin typeface="Poppins Bold"/>
                <a:ea typeface="Poppins Bold"/>
                <a:cs typeface="Poppins Bold"/>
                <a:sym typeface="Poppins Bold"/>
              </a:rPr>
              <a:t>Web Crawler for Data Gathering: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2171" y="3860479"/>
            <a:ext cx="5709727" cy="934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2435"/>
              </a:lnSpc>
              <a:spcBef>
                <a:spcPct val="0"/>
              </a:spcBef>
            </a:pPr>
            <a:r>
              <a:rPr lang="en-US" sz="2099" spc="-62">
                <a:solidFill>
                  <a:srgbClr val="405D72"/>
                </a:solidFill>
                <a:latin typeface="Poppins"/>
                <a:ea typeface="Poppins"/>
                <a:cs typeface="Poppins"/>
                <a:sym typeface="Poppins"/>
              </a:rPr>
              <a:t>Improve the model's accuracy by optimizing hyperparameters and exploring advanced algorithms like ensemble methods.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2171" y="3438522"/>
            <a:ext cx="3174724" cy="364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2783"/>
              </a:lnSpc>
              <a:spcBef>
                <a:spcPct val="0"/>
              </a:spcBef>
            </a:pPr>
            <a:r>
              <a:rPr lang="en-US" b="true" sz="2399" spc="-71">
                <a:solidFill>
                  <a:srgbClr val="405D72"/>
                </a:solidFill>
                <a:latin typeface="Poppins Bold"/>
                <a:ea typeface="Poppins Bold"/>
                <a:cs typeface="Poppins Bold"/>
                <a:sym typeface="Poppins Bold"/>
              </a:rPr>
              <a:t>Model Refinement:</a:t>
            </a:r>
          </a:p>
        </p:txBody>
      </p:sp>
      <p:sp>
        <p:nvSpPr>
          <p:cNvPr name="AutoShape 14" id="14"/>
          <p:cNvSpPr/>
          <p:nvPr/>
        </p:nvSpPr>
        <p:spPr>
          <a:xfrm flipV="true">
            <a:off x="6337993" y="2322146"/>
            <a:ext cx="4049325" cy="33338"/>
          </a:xfrm>
          <a:prstGeom prst="line">
            <a:avLst/>
          </a:prstGeom>
          <a:ln cap="flat" w="666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8362655" y="26933"/>
            <a:ext cx="11294547" cy="10260067"/>
            <a:chOff x="0" y="0"/>
            <a:chExt cx="1003960" cy="91200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03960" cy="912006"/>
            </a:xfrm>
            <a:custGeom>
              <a:avLst/>
              <a:gdLst/>
              <a:ahLst/>
              <a:cxnLst/>
              <a:rect r="r" b="b" t="t" l="l"/>
              <a:pathLst>
                <a:path h="912006" w="1003960">
                  <a:moveTo>
                    <a:pt x="800760" y="0"/>
                  </a:moveTo>
                  <a:lnTo>
                    <a:pt x="0" y="0"/>
                  </a:lnTo>
                  <a:lnTo>
                    <a:pt x="203200" y="912006"/>
                  </a:lnTo>
                  <a:lnTo>
                    <a:pt x="1003960" y="912006"/>
                  </a:lnTo>
                  <a:lnTo>
                    <a:pt x="800760" y="0"/>
                  </a:lnTo>
                  <a:close/>
                </a:path>
              </a:pathLst>
            </a:custGeom>
            <a:blipFill>
              <a:blip r:embed="rId4"/>
              <a:stretch>
                <a:fillRect l="-18173" t="0" r="-18173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414299" y="7956989"/>
            <a:ext cx="6176753" cy="1952476"/>
            <a:chOff x="0" y="0"/>
            <a:chExt cx="1626799" cy="51423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26799" cy="514232"/>
            </a:xfrm>
            <a:custGeom>
              <a:avLst/>
              <a:gdLst/>
              <a:ahLst/>
              <a:cxnLst/>
              <a:rect r="r" b="b" t="t" l="l"/>
              <a:pathLst>
                <a:path h="514232" w="1626799">
                  <a:moveTo>
                    <a:pt x="63923" y="0"/>
                  </a:moveTo>
                  <a:lnTo>
                    <a:pt x="1562876" y="0"/>
                  </a:lnTo>
                  <a:cubicBezTo>
                    <a:pt x="1579829" y="0"/>
                    <a:pt x="1596089" y="6735"/>
                    <a:pt x="1608076" y="18723"/>
                  </a:cubicBezTo>
                  <a:cubicBezTo>
                    <a:pt x="1620064" y="30711"/>
                    <a:pt x="1626799" y="46970"/>
                    <a:pt x="1626799" y="63923"/>
                  </a:cubicBezTo>
                  <a:lnTo>
                    <a:pt x="1626799" y="450309"/>
                  </a:lnTo>
                  <a:cubicBezTo>
                    <a:pt x="1626799" y="485613"/>
                    <a:pt x="1598180" y="514232"/>
                    <a:pt x="1562876" y="514232"/>
                  </a:cubicBezTo>
                  <a:lnTo>
                    <a:pt x="63923" y="514232"/>
                  </a:lnTo>
                  <a:cubicBezTo>
                    <a:pt x="46970" y="514232"/>
                    <a:pt x="30711" y="507498"/>
                    <a:pt x="18723" y="495510"/>
                  </a:cubicBezTo>
                  <a:cubicBezTo>
                    <a:pt x="6735" y="483522"/>
                    <a:pt x="0" y="467263"/>
                    <a:pt x="0" y="450309"/>
                  </a:cubicBezTo>
                  <a:lnTo>
                    <a:pt x="0" y="63923"/>
                  </a:lnTo>
                  <a:cubicBezTo>
                    <a:pt x="0" y="46970"/>
                    <a:pt x="6735" y="30711"/>
                    <a:pt x="18723" y="18723"/>
                  </a:cubicBezTo>
                  <a:cubicBezTo>
                    <a:pt x="30711" y="6735"/>
                    <a:pt x="46970" y="0"/>
                    <a:pt x="63923" y="0"/>
                  </a:cubicBezTo>
                  <a:close/>
                </a:path>
              </a:pathLst>
            </a:custGeom>
            <a:solidFill>
              <a:srgbClr val="FFF8F3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"/>
              <a:ext cx="1626799" cy="523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7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712171" y="8630293"/>
            <a:ext cx="5709727" cy="934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2435"/>
              </a:lnSpc>
              <a:spcBef>
                <a:spcPct val="0"/>
              </a:spcBef>
            </a:pPr>
            <a:r>
              <a:rPr lang="en-US" sz="2099" spc="-62">
                <a:solidFill>
                  <a:srgbClr val="405D72"/>
                </a:solidFill>
                <a:latin typeface="Poppins"/>
                <a:ea typeface="Poppins"/>
                <a:cs typeface="Poppins"/>
                <a:sym typeface="Poppins"/>
              </a:rPr>
              <a:t>Optimize the model's performance and deployment pipeline to minimize prediction latency, enhancing user experience.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12171" y="8208570"/>
            <a:ext cx="4952906" cy="364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2783"/>
              </a:lnSpc>
              <a:spcBef>
                <a:spcPct val="0"/>
              </a:spcBef>
            </a:pPr>
            <a:r>
              <a:rPr lang="en-US" b="true" sz="2399" spc="-71">
                <a:solidFill>
                  <a:srgbClr val="405D72"/>
                </a:solidFill>
                <a:latin typeface="Poppins Bold"/>
                <a:ea typeface="Poppins Bold"/>
                <a:cs typeface="Poppins Bold"/>
                <a:sym typeface="Poppins Bold"/>
              </a:rPr>
              <a:t>Reduce Compute Time:</a:t>
            </a:r>
          </a:p>
        </p:txBody>
      </p:sp>
      <p:sp>
        <p:nvSpPr>
          <p:cNvPr name="AutoShape 22" id="22"/>
          <p:cNvSpPr/>
          <p:nvPr/>
        </p:nvSpPr>
        <p:spPr>
          <a:xfrm flipV="true">
            <a:off x="-1610364" y="2338814"/>
            <a:ext cx="4049325" cy="33338"/>
          </a:xfrm>
          <a:prstGeom prst="line">
            <a:avLst/>
          </a:prstGeom>
          <a:ln cap="flat" w="666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143500"/>
            <a:ext cx="833985" cy="5143500"/>
            <a:chOff x="0" y="0"/>
            <a:chExt cx="219650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9650" cy="1354667"/>
            </a:xfrm>
            <a:custGeom>
              <a:avLst/>
              <a:gdLst/>
              <a:ahLst/>
              <a:cxnLst/>
              <a:rect r="r" b="b" t="t" l="l"/>
              <a:pathLst>
                <a:path h="1354667" w="219650">
                  <a:moveTo>
                    <a:pt x="0" y="0"/>
                  </a:moveTo>
                  <a:lnTo>
                    <a:pt x="219650" y="0"/>
                  </a:lnTo>
                  <a:lnTo>
                    <a:pt x="219650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405D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19650" cy="1364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454015" y="1604542"/>
            <a:ext cx="833985" cy="984635"/>
            <a:chOff x="0" y="0"/>
            <a:chExt cx="219650" cy="2593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9650" cy="259328"/>
            </a:xfrm>
            <a:custGeom>
              <a:avLst/>
              <a:gdLst/>
              <a:ahLst/>
              <a:cxnLst/>
              <a:rect r="r" b="b" t="t" l="l"/>
              <a:pathLst>
                <a:path h="259328" w="219650">
                  <a:moveTo>
                    <a:pt x="0" y="0"/>
                  </a:moveTo>
                  <a:lnTo>
                    <a:pt x="219650" y="0"/>
                  </a:lnTo>
                  <a:lnTo>
                    <a:pt x="219650" y="259328"/>
                  </a:lnTo>
                  <a:lnTo>
                    <a:pt x="0" y="259328"/>
                  </a:lnTo>
                  <a:close/>
                </a:path>
              </a:pathLst>
            </a:custGeom>
            <a:solidFill>
              <a:srgbClr val="405D7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219650" cy="2688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7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851343" y="2955753"/>
            <a:ext cx="14585313" cy="3875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19"/>
              </a:lnSpc>
            </a:pPr>
            <a:r>
              <a:rPr lang="en-US" sz="22656">
                <a:solidFill>
                  <a:srgbClr val="405D72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</p:txBody>
      </p:sp>
      <p:sp>
        <p:nvSpPr>
          <p:cNvPr name="Freeform 9" id="9"/>
          <p:cNvSpPr/>
          <p:nvPr/>
        </p:nvSpPr>
        <p:spPr>
          <a:xfrm flipH="false" flipV="true" rot="0">
            <a:off x="14483392" y="7396249"/>
            <a:ext cx="7315200" cy="3724102"/>
          </a:xfrm>
          <a:custGeom>
            <a:avLst/>
            <a:gdLst/>
            <a:ahLst/>
            <a:cxnLst/>
            <a:rect r="r" b="b" t="t" l="l"/>
            <a:pathLst>
              <a:path h="3724102" w="7315200">
                <a:moveTo>
                  <a:pt x="0" y="3724102"/>
                </a:moveTo>
                <a:lnTo>
                  <a:pt x="7315200" y="3724102"/>
                </a:lnTo>
                <a:lnTo>
                  <a:pt x="7315200" y="0"/>
                </a:lnTo>
                <a:lnTo>
                  <a:pt x="0" y="0"/>
                </a:lnTo>
                <a:lnTo>
                  <a:pt x="0" y="3724102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5400000">
            <a:off x="2154758" y="-2154758"/>
            <a:ext cx="833985" cy="5143500"/>
            <a:chOff x="0" y="0"/>
            <a:chExt cx="219650" cy="135466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9650" cy="1354667"/>
            </a:xfrm>
            <a:custGeom>
              <a:avLst/>
              <a:gdLst/>
              <a:ahLst/>
              <a:cxnLst/>
              <a:rect r="r" b="b" t="t" l="l"/>
              <a:pathLst>
                <a:path h="1354667" w="219650">
                  <a:moveTo>
                    <a:pt x="0" y="0"/>
                  </a:moveTo>
                  <a:lnTo>
                    <a:pt x="219650" y="0"/>
                  </a:lnTo>
                  <a:lnTo>
                    <a:pt x="219650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405D7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219650" cy="1364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7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5400000">
            <a:off x="11893671" y="-2154758"/>
            <a:ext cx="833985" cy="5143500"/>
            <a:chOff x="0" y="0"/>
            <a:chExt cx="219650" cy="135466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19650" cy="1354667"/>
            </a:xfrm>
            <a:custGeom>
              <a:avLst/>
              <a:gdLst/>
              <a:ahLst/>
              <a:cxnLst/>
              <a:rect r="r" b="b" t="t" l="l"/>
              <a:pathLst>
                <a:path h="1354667" w="219650">
                  <a:moveTo>
                    <a:pt x="0" y="0"/>
                  </a:moveTo>
                  <a:lnTo>
                    <a:pt x="219650" y="0"/>
                  </a:lnTo>
                  <a:lnTo>
                    <a:pt x="219650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405D7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219650" cy="1364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7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true" rot="0">
            <a:off x="14635792" y="7548649"/>
            <a:ext cx="7315200" cy="3724102"/>
          </a:xfrm>
          <a:custGeom>
            <a:avLst/>
            <a:gdLst/>
            <a:ahLst/>
            <a:cxnLst/>
            <a:rect r="r" b="b" t="t" l="l"/>
            <a:pathLst>
              <a:path h="3724102" w="7315200">
                <a:moveTo>
                  <a:pt x="0" y="3724102"/>
                </a:moveTo>
                <a:lnTo>
                  <a:pt x="7315200" y="3724102"/>
                </a:lnTo>
                <a:lnTo>
                  <a:pt x="7315200" y="0"/>
                </a:lnTo>
                <a:lnTo>
                  <a:pt x="0" y="0"/>
                </a:lnTo>
                <a:lnTo>
                  <a:pt x="0" y="3724102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true" rot="0">
            <a:off x="14788192" y="7701049"/>
            <a:ext cx="7315200" cy="3724102"/>
          </a:xfrm>
          <a:custGeom>
            <a:avLst/>
            <a:gdLst/>
            <a:ahLst/>
            <a:cxnLst/>
            <a:rect r="r" b="b" t="t" l="l"/>
            <a:pathLst>
              <a:path h="3724102" w="7315200">
                <a:moveTo>
                  <a:pt x="0" y="3724102"/>
                </a:moveTo>
                <a:lnTo>
                  <a:pt x="7315200" y="3724102"/>
                </a:lnTo>
                <a:lnTo>
                  <a:pt x="7315200" y="0"/>
                </a:lnTo>
                <a:lnTo>
                  <a:pt x="0" y="0"/>
                </a:lnTo>
                <a:lnTo>
                  <a:pt x="0" y="3724102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true" rot="0">
            <a:off x="14940592" y="7853449"/>
            <a:ext cx="7315200" cy="3724102"/>
          </a:xfrm>
          <a:custGeom>
            <a:avLst/>
            <a:gdLst/>
            <a:ahLst/>
            <a:cxnLst/>
            <a:rect r="r" b="b" t="t" l="l"/>
            <a:pathLst>
              <a:path h="3724102" w="7315200">
                <a:moveTo>
                  <a:pt x="0" y="3724102"/>
                </a:moveTo>
                <a:lnTo>
                  <a:pt x="7315200" y="3724102"/>
                </a:lnTo>
                <a:lnTo>
                  <a:pt x="7315200" y="0"/>
                </a:lnTo>
                <a:lnTo>
                  <a:pt x="0" y="0"/>
                </a:lnTo>
                <a:lnTo>
                  <a:pt x="0" y="3724102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4314654" y="170553"/>
            <a:ext cx="7315200" cy="3724102"/>
          </a:xfrm>
          <a:custGeom>
            <a:avLst/>
            <a:gdLst/>
            <a:ahLst/>
            <a:cxnLst/>
            <a:rect r="r" b="b" t="t" l="l"/>
            <a:pathLst>
              <a:path h="3724102" w="7315200">
                <a:moveTo>
                  <a:pt x="0" y="0"/>
                </a:moveTo>
                <a:lnTo>
                  <a:pt x="7315200" y="0"/>
                </a:lnTo>
                <a:lnTo>
                  <a:pt x="7315200" y="3724101"/>
                </a:lnTo>
                <a:lnTo>
                  <a:pt x="0" y="37241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-4162254" y="322953"/>
            <a:ext cx="7315200" cy="3724102"/>
          </a:xfrm>
          <a:custGeom>
            <a:avLst/>
            <a:gdLst/>
            <a:ahLst/>
            <a:cxnLst/>
            <a:rect r="r" b="b" t="t" l="l"/>
            <a:pathLst>
              <a:path h="3724102" w="7315200">
                <a:moveTo>
                  <a:pt x="0" y="0"/>
                </a:moveTo>
                <a:lnTo>
                  <a:pt x="7315200" y="0"/>
                </a:lnTo>
                <a:lnTo>
                  <a:pt x="7315200" y="3724101"/>
                </a:lnTo>
                <a:lnTo>
                  <a:pt x="0" y="37241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-4009854" y="475353"/>
            <a:ext cx="7315200" cy="3724102"/>
          </a:xfrm>
          <a:custGeom>
            <a:avLst/>
            <a:gdLst/>
            <a:ahLst/>
            <a:cxnLst/>
            <a:rect r="r" b="b" t="t" l="l"/>
            <a:pathLst>
              <a:path h="3724102" w="7315200">
                <a:moveTo>
                  <a:pt x="0" y="0"/>
                </a:moveTo>
                <a:lnTo>
                  <a:pt x="7315200" y="0"/>
                </a:lnTo>
                <a:lnTo>
                  <a:pt x="7315200" y="3724101"/>
                </a:lnTo>
                <a:lnTo>
                  <a:pt x="0" y="37241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-3857454" y="627753"/>
            <a:ext cx="7315200" cy="3724102"/>
          </a:xfrm>
          <a:custGeom>
            <a:avLst/>
            <a:gdLst/>
            <a:ahLst/>
            <a:cxnLst/>
            <a:rect r="r" b="b" t="t" l="l"/>
            <a:pathLst>
              <a:path h="3724102" w="7315200">
                <a:moveTo>
                  <a:pt x="0" y="0"/>
                </a:moveTo>
                <a:lnTo>
                  <a:pt x="7315200" y="0"/>
                </a:lnTo>
                <a:lnTo>
                  <a:pt x="7315200" y="3724101"/>
                </a:lnTo>
                <a:lnTo>
                  <a:pt x="0" y="37241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99433" y="0"/>
            <a:ext cx="970238" cy="10287000"/>
            <a:chOff x="0" y="0"/>
            <a:chExt cx="25553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53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5536">
                  <a:moveTo>
                    <a:pt x="0" y="0"/>
                  </a:moveTo>
                  <a:lnTo>
                    <a:pt x="255536" y="0"/>
                  </a:lnTo>
                  <a:lnTo>
                    <a:pt x="25553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05D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55536" cy="27188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7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5094401" y="1666689"/>
            <a:ext cx="4049325" cy="33338"/>
          </a:xfrm>
          <a:prstGeom prst="line">
            <a:avLst/>
          </a:prstGeom>
          <a:ln cap="flat" w="66675">
            <a:solidFill>
              <a:srgbClr val="405D7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0" y="0"/>
            <a:ext cx="6347829" cy="10287000"/>
            <a:chOff x="0" y="0"/>
            <a:chExt cx="1108481" cy="179635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08481" cy="1796353"/>
            </a:xfrm>
            <a:custGeom>
              <a:avLst/>
              <a:gdLst/>
              <a:ahLst/>
              <a:cxnLst/>
              <a:rect r="r" b="b" t="t" l="l"/>
              <a:pathLst>
                <a:path h="1796353" w="1108481">
                  <a:moveTo>
                    <a:pt x="0" y="0"/>
                  </a:moveTo>
                  <a:lnTo>
                    <a:pt x="1108481" y="0"/>
                  </a:lnTo>
                  <a:lnTo>
                    <a:pt x="1108481" y="1796353"/>
                  </a:lnTo>
                  <a:lnTo>
                    <a:pt x="0" y="1796353"/>
                  </a:lnTo>
                  <a:close/>
                </a:path>
              </a:pathLst>
            </a:custGeom>
            <a:blipFill>
              <a:blip r:embed="rId2"/>
              <a:stretch>
                <a:fillRect l="-12520" t="0" r="-130714" b="0"/>
              </a:stretch>
            </a:blipFill>
            <a:ln w="38100" cap="sq">
              <a:solidFill>
                <a:srgbClr val="405D72"/>
              </a:solidFill>
              <a:prstDash val="solid"/>
              <a:miter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8464709" y="404355"/>
            <a:ext cx="6572828" cy="11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99"/>
              </a:lnSpc>
            </a:pPr>
            <a:r>
              <a:rPr lang="en-US" sz="6713">
                <a:solidFill>
                  <a:srgbClr val="405D72"/>
                </a:solidFill>
                <a:latin typeface="Anton"/>
                <a:ea typeface="Anton"/>
                <a:cs typeface="Anton"/>
                <a:sym typeface="Anton"/>
              </a:rPr>
              <a:t>PROJECT ABSTRACT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19279" y="2426308"/>
            <a:ext cx="2244655" cy="462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3468"/>
              </a:lnSpc>
            </a:pPr>
            <a:r>
              <a:rPr lang="en-US" b="true" sz="2990" spc="-89">
                <a:solidFill>
                  <a:srgbClr val="405D72"/>
                </a:solidFill>
                <a:latin typeface="Poppins Bold"/>
                <a:ea typeface="Poppins Bold"/>
                <a:cs typeface="Poppins Bold"/>
                <a:sym typeface="Poppins Bold"/>
              </a:rPr>
              <a:t>Overview-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32849" y="2426308"/>
            <a:ext cx="8031236" cy="1639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52"/>
              </a:lnSpc>
            </a:pPr>
            <a:r>
              <a:rPr lang="en-US" sz="2200" spc="-66">
                <a:solidFill>
                  <a:srgbClr val="405D72"/>
                </a:solidFill>
                <a:latin typeface="Poppins"/>
                <a:ea typeface="Poppins"/>
                <a:cs typeface="Poppins"/>
                <a:sym typeface="Poppins"/>
              </a:rPr>
              <a:t>The House Price Prediction project uses machine learning to predict property prices based on various features like location, size, and amenities, helping stakeholders make informed real estate decisions.</a:t>
            </a:r>
          </a:p>
          <a:p>
            <a:pPr algn="just" marL="0" indent="0" lvl="1">
              <a:lnSpc>
                <a:spcPts val="2552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6519279" y="4809209"/>
            <a:ext cx="2244655" cy="462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3468"/>
              </a:lnSpc>
            </a:pPr>
            <a:r>
              <a:rPr lang="en-US" b="true" sz="2990" spc="-89">
                <a:solidFill>
                  <a:srgbClr val="405D72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Objective-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35384" y="4809209"/>
            <a:ext cx="8031236" cy="1316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52"/>
              </a:lnSpc>
            </a:pPr>
            <a:r>
              <a:rPr lang="en-US" sz="2200" spc="-66">
                <a:solidFill>
                  <a:srgbClr val="405D72"/>
                </a:solidFill>
                <a:latin typeface="Poppins"/>
                <a:ea typeface="Poppins"/>
                <a:cs typeface="Poppins"/>
                <a:sym typeface="Poppins"/>
              </a:rPr>
              <a:t>To develop an accurate model for predicting house prices and evaluate its performance using key metrics, providing a valuable tool for real estate analysis and decision-making.</a:t>
            </a:r>
          </a:p>
          <a:p>
            <a:pPr algn="just" marL="0" indent="0" lvl="1">
              <a:lnSpc>
                <a:spcPts val="2552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6519279" y="6868260"/>
            <a:ext cx="2244655" cy="462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3468"/>
              </a:lnSpc>
            </a:pPr>
            <a:r>
              <a:rPr lang="en-US" b="true" sz="2990" spc="-89">
                <a:solidFill>
                  <a:srgbClr val="405D72"/>
                </a:solidFill>
                <a:latin typeface="Poppins Bold"/>
                <a:ea typeface="Poppins Bold"/>
                <a:cs typeface="Poppins Bold"/>
                <a:sym typeface="Poppins Bold"/>
              </a:rPr>
              <a:t>Approach-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935384" y="6868260"/>
            <a:ext cx="8031236" cy="1316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2552"/>
              </a:lnSpc>
            </a:pPr>
            <a:r>
              <a:rPr lang="en-US" sz="2200" spc="-66">
                <a:solidFill>
                  <a:srgbClr val="405D72"/>
                </a:solidFill>
                <a:latin typeface="Poppins"/>
                <a:ea typeface="Poppins"/>
                <a:cs typeface="Poppins"/>
                <a:sym typeface="Poppins"/>
              </a:rPr>
              <a:t>Collect and preprocess data, select and train machine learning models (e.g., Linear Regression, Random Forest), evaluate performance, refine the model, and optionally deploy it for real-time price predictions.</a:t>
            </a:r>
          </a:p>
        </p:txBody>
      </p:sp>
      <p:sp>
        <p:nvSpPr>
          <p:cNvPr name="AutoShape 15" id="15"/>
          <p:cNvSpPr/>
          <p:nvPr/>
        </p:nvSpPr>
        <p:spPr>
          <a:xfrm flipV="true">
            <a:off x="14420071" y="1616684"/>
            <a:ext cx="4049325" cy="33338"/>
          </a:xfrm>
          <a:prstGeom prst="line">
            <a:avLst/>
          </a:prstGeom>
          <a:ln cap="flat" w="66675">
            <a:solidFill>
              <a:srgbClr val="405D7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161330" cy="10287000"/>
            <a:chOff x="0" y="0"/>
            <a:chExt cx="214948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4948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49486">
                  <a:moveTo>
                    <a:pt x="0" y="0"/>
                  </a:moveTo>
                  <a:lnTo>
                    <a:pt x="2149486" y="0"/>
                  </a:lnTo>
                  <a:lnTo>
                    <a:pt x="214948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05D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149486" cy="27188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7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1263829" y="3164190"/>
            <a:ext cx="0" cy="2088600"/>
          </a:xfrm>
          <a:prstGeom prst="line">
            <a:avLst/>
          </a:prstGeom>
          <a:ln cap="flat" w="66675">
            <a:solidFill>
              <a:srgbClr val="405D7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790217" y="2897150"/>
            <a:ext cx="947223" cy="728476"/>
            <a:chOff x="0" y="0"/>
            <a:chExt cx="249474" cy="1918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9474" cy="191862"/>
            </a:xfrm>
            <a:custGeom>
              <a:avLst/>
              <a:gdLst/>
              <a:ahLst/>
              <a:cxnLst/>
              <a:rect r="r" b="b" t="t" l="l"/>
              <a:pathLst>
                <a:path h="191862" w="249474">
                  <a:moveTo>
                    <a:pt x="0" y="0"/>
                  </a:moveTo>
                  <a:lnTo>
                    <a:pt x="249474" y="0"/>
                  </a:lnTo>
                  <a:lnTo>
                    <a:pt x="249474" y="191862"/>
                  </a:lnTo>
                  <a:lnTo>
                    <a:pt x="0" y="191862"/>
                  </a:lnTo>
                  <a:close/>
                </a:path>
              </a:pathLst>
            </a:custGeom>
            <a:solidFill>
              <a:srgbClr val="405D7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249474" cy="2013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9"/>
                </a:lnSpc>
              </a:pPr>
              <a:r>
                <a:rPr lang="en-US" b="true" sz="2396" spc="-7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1640964"/>
            <a:ext cx="8161330" cy="7005073"/>
            <a:chOff x="0" y="0"/>
            <a:chExt cx="2103090" cy="180513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03090" cy="1805135"/>
            </a:xfrm>
            <a:custGeom>
              <a:avLst/>
              <a:gdLst/>
              <a:ahLst/>
              <a:cxnLst/>
              <a:rect r="r" b="b" t="t" l="l"/>
              <a:pathLst>
                <a:path h="1805135" w="2103090">
                  <a:moveTo>
                    <a:pt x="0" y="0"/>
                  </a:moveTo>
                  <a:lnTo>
                    <a:pt x="2103090" y="0"/>
                  </a:lnTo>
                  <a:lnTo>
                    <a:pt x="2103090" y="1805135"/>
                  </a:lnTo>
                  <a:lnTo>
                    <a:pt x="0" y="1805135"/>
                  </a:lnTo>
                  <a:close/>
                </a:path>
              </a:pathLst>
            </a:custGeom>
            <a:blipFill>
              <a:blip r:embed="rId2"/>
              <a:stretch>
                <a:fillRect l="-26295" t="0" r="-26295" b="0"/>
              </a:stretch>
            </a:blipFill>
            <a:ln w="38100" cap="sq">
              <a:solidFill>
                <a:srgbClr val="405D72"/>
              </a:solidFill>
              <a:prstDash val="solid"/>
              <a:miter/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10138597" y="115822"/>
            <a:ext cx="6572828" cy="11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99"/>
              </a:lnSpc>
            </a:pPr>
            <a:r>
              <a:rPr lang="en-US" sz="6713">
                <a:solidFill>
                  <a:srgbClr val="405D72"/>
                </a:solidFill>
                <a:latin typeface="Anton"/>
                <a:ea typeface="Anton"/>
                <a:cs typeface="Anton"/>
                <a:sym typeface="Anton"/>
              </a:rPr>
              <a:t>OBJECTIVES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635814" y="2887625"/>
            <a:ext cx="2586135" cy="784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15"/>
              </a:lnSpc>
              <a:spcBef>
                <a:spcPct val="0"/>
              </a:spcBef>
            </a:pPr>
            <a:r>
              <a:rPr lang="en-US" sz="2599" spc="-77">
                <a:solidFill>
                  <a:srgbClr val="405D72"/>
                </a:solidFill>
                <a:latin typeface="Poppins"/>
                <a:ea typeface="Poppins"/>
                <a:cs typeface="Poppins"/>
                <a:sym typeface="Poppins"/>
              </a:rPr>
              <a:t>Analyse Key Factors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635814" y="5243264"/>
            <a:ext cx="3423991" cy="784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5"/>
              </a:lnSpc>
            </a:pPr>
            <a:r>
              <a:rPr lang="en-US" sz="2599" spc="-77">
                <a:solidFill>
                  <a:srgbClr val="405D72"/>
                </a:solidFill>
                <a:latin typeface="Poppins"/>
                <a:ea typeface="Poppins"/>
                <a:cs typeface="Poppins"/>
                <a:sym typeface="Poppins"/>
              </a:rPr>
              <a:t>Accurately Predict </a:t>
            </a:r>
          </a:p>
          <a:p>
            <a:pPr algn="l" marL="0" indent="0" lvl="1">
              <a:lnSpc>
                <a:spcPts val="3015"/>
              </a:lnSpc>
              <a:spcBef>
                <a:spcPct val="0"/>
              </a:spcBef>
            </a:pPr>
            <a:r>
              <a:rPr lang="en-US" sz="2599" spc="-77">
                <a:solidFill>
                  <a:srgbClr val="405D72"/>
                </a:solidFill>
                <a:latin typeface="Poppins"/>
                <a:ea typeface="Poppins"/>
                <a:cs typeface="Poppins"/>
                <a:sym typeface="Poppins"/>
              </a:rPr>
              <a:t>House Prices</a:t>
            </a:r>
          </a:p>
        </p:txBody>
      </p:sp>
      <p:sp>
        <p:nvSpPr>
          <p:cNvPr name="AutoShape 14" id="14"/>
          <p:cNvSpPr/>
          <p:nvPr/>
        </p:nvSpPr>
        <p:spPr>
          <a:xfrm>
            <a:off x="11263829" y="5359237"/>
            <a:ext cx="0" cy="2789855"/>
          </a:xfrm>
          <a:prstGeom prst="line">
            <a:avLst/>
          </a:prstGeom>
          <a:ln cap="flat" w="66675">
            <a:solidFill>
              <a:srgbClr val="405D7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10790217" y="5252789"/>
            <a:ext cx="947223" cy="728476"/>
            <a:chOff x="0" y="0"/>
            <a:chExt cx="249474" cy="19186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49474" cy="191862"/>
            </a:xfrm>
            <a:custGeom>
              <a:avLst/>
              <a:gdLst/>
              <a:ahLst/>
              <a:cxnLst/>
              <a:rect r="r" b="b" t="t" l="l"/>
              <a:pathLst>
                <a:path h="191862" w="249474">
                  <a:moveTo>
                    <a:pt x="0" y="0"/>
                  </a:moveTo>
                  <a:lnTo>
                    <a:pt x="249474" y="0"/>
                  </a:lnTo>
                  <a:lnTo>
                    <a:pt x="249474" y="191862"/>
                  </a:lnTo>
                  <a:lnTo>
                    <a:pt x="0" y="191862"/>
                  </a:lnTo>
                  <a:close/>
                </a:path>
              </a:pathLst>
            </a:custGeom>
            <a:solidFill>
              <a:srgbClr val="405D7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"/>
              <a:ext cx="249474" cy="2013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9"/>
                </a:lnSpc>
              </a:pPr>
              <a:r>
                <a:rPr lang="en-US" b="true" sz="2396" spc="-7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2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790217" y="7605671"/>
            <a:ext cx="947223" cy="728476"/>
            <a:chOff x="0" y="0"/>
            <a:chExt cx="249474" cy="19186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49474" cy="191862"/>
            </a:xfrm>
            <a:custGeom>
              <a:avLst/>
              <a:gdLst/>
              <a:ahLst/>
              <a:cxnLst/>
              <a:rect r="r" b="b" t="t" l="l"/>
              <a:pathLst>
                <a:path h="191862" w="249474">
                  <a:moveTo>
                    <a:pt x="0" y="0"/>
                  </a:moveTo>
                  <a:lnTo>
                    <a:pt x="249474" y="0"/>
                  </a:lnTo>
                  <a:lnTo>
                    <a:pt x="249474" y="191862"/>
                  </a:lnTo>
                  <a:lnTo>
                    <a:pt x="0" y="191862"/>
                  </a:lnTo>
                  <a:close/>
                </a:path>
              </a:pathLst>
            </a:custGeom>
            <a:solidFill>
              <a:srgbClr val="405D7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249474" cy="2013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9"/>
                </a:lnSpc>
              </a:pPr>
              <a:r>
                <a:rPr lang="en-US" b="true" sz="2396" spc="-7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3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2635814" y="7572779"/>
            <a:ext cx="2721203" cy="784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15"/>
              </a:lnSpc>
              <a:spcBef>
                <a:spcPct val="0"/>
              </a:spcBef>
            </a:pPr>
            <a:r>
              <a:rPr lang="en-US" sz="2599" spc="-77">
                <a:solidFill>
                  <a:srgbClr val="405D72"/>
                </a:solidFill>
                <a:latin typeface="Poppins"/>
                <a:ea typeface="Poppins"/>
                <a:cs typeface="Poppins"/>
                <a:sym typeface="Poppins"/>
              </a:rPr>
              <a:t>Valuate Model Performance</a:t>
            </a:r>
          </a:p>
        </p:txBody>
      </p:sp>
      <p:sp>
        <p:nvSpPr>
          <p:cNvPr name="AutoShape 22" id="22"/>
          <p:cNvSpPr/>
          <p:nvPr/>
        </p:nvSpPr>
        <p:spPr>
          <a:xfrm flipV="true">
            <a:off x="14786984" y="1414745"/>
            <a:ext cx="4049325" cy="33338"/>
          </a:xfrm>
          <a:prstGeom prst="line">
            <a:avLst/>
          </a:prstGeom>
          <a:ln cap="flat" w="66675">
            <a:solidFill>
              <a:srgbClr val="405D7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flipV="true">
            <a:off x="7966071" y="1448081"/>
            <a:ext cx="4049325" cy="33338"/>
          </a:xfrm>
          <a:prstGeom prst="line">
            <a:avLst/>
          </a:prstGeom>
          <a:ln cap="flat" w="66675">
            <a:solidFill>
              <a:srgbClr val="405D7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641637"/>
            <a:ext cx="9144000" cy="10287000"/>
            <a:chOff x="0" y="0"/>
            <a:chExt cx="240829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05D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408296" cy="27188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77509" y="4065513"/>
            <a:ext cx="7788982" cy="5684303"/>
            <a:chOff x="0" y="0"/>
            <a:chExt cx="2050903" cy="149672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50903" cy="1496723"/>
            </a:xfrm>
            <a:custGeom>
              <a:avLst/>
              <a:gdLst/>
              <a:ahLst/>
              <a:cxnLst/>
              <a:rect r="r" b="b" t="t" l="l"/>
              <a:pathLst>
                <a:path h="1496723" w="2050903">
                  <a:moveTo>
                    <a:pt x="0" y="0"/>
                  </a:moveTo>
                  <a:lnTo>
                    <a:pt x="2050903" y="0"/>
                  </a:lnTo>
                  <a:lnTo>
                    <a:pt x="2050903" y="1496723"/>
                  </a:lnTo>
                  <a:lnTo>
                    <a:pt x="0" y="1496723"/>
                  </a:lnTo>
                  <a:close/>
                </a:path>
              </a:pathLst>
            </a:custGeom>
            <a:blipFill>
              <a:blip r:embed="rId2"/>
              <a:stretch>
                <a:fillRect l="-3513" t="0" r="-3513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82219" y="3514761"/>
            <a:ext cx="7784272" cy="6252024"/>
            <a:chOff x="0" y="0"/>
            <a:chExt cx="1848600" cy="148472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48600" cy="1484723"/>
            </a:xfrm>
            <a:custGeom>
              <a:avLst/>
              <a:gdLst/>
              <a:ahLst/>
              <a:cxnLst/>
              <a:rect r="r" b="b" t="t" l="l"/>
              <a:pathLst>
                <a:path h="1484723" w="1848600">
                  <a:moveTo>
                    <a:pt x="0" y="0"/>
                  </a:moveTo>
                  <a:lnTo>
                    <a:pt x="1848600" y="0"/>
                  </a:lnTo>
                  <a:lnTo>
                    <a:pt x="1848600" y="1484723"/>
                  </a:lnTo>
                  <a:lnTo>
                    <a:pt x="0" y="1484723"/>
                  </a:lnTo>
                  <a:close/>
                </a:path>
              </a:pathLst>
            </a:custGeom>
            <a:blipFill>
              <a:blip r:embed="rId3"/>
              <a:stretch>
                <a:fillRect l="0" t="-43439" r="0" b="-43439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0"/>
            <a:ext cx="1028700" cy="1934820"/>
            <a:chOff x="0" y="0"/>
            <a:chExt cx="270933" cy="5095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0933" cy="509582"/>
            </a:xfrm>
            <a:custGeom>
              <a:avLst/>
              <a:gdLst/>
              <a:ahLst/>
              <a:cxnLst/>
              <a:rect r="r" b="b" t="t" l="l"/>
              <a:pathLst>
                <a:path h="509582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509582"/>
                  </a:lnTo>
                  <a:lnTo>
                    <a:pt x="0" y="509582"/>
                  </a:lnTo>
                  <a:close/>
                </a:path>
              </a:pathLst>
            </a:custGeom>
            <a:solidFill>
              <a:srgbClr val="405D7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270933" cy="5191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7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521813" y="193046"/>
            <a:ext cx="9244374" cy="11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99"/>
              </a:lnSpc>
            </a:pPr>
            <a:r>
              <a:rPr lang="en-US" sz="6713">
                <a:solidFill>
                  <a:srgbClr val="405D72"/>
                </a:solidFill>
                <a:latin typeface="Anton"/>
                <a:ea typeface="Anton"/>
                <a:cs typeface="Anton"/>
                <a:sym typeface="Anton"/>
              </a:rPr>
              <a:t>ALLIGNMENT WITH UN (SDG’S)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776291" y="2897578"/>
            <a:ext cx="3671169" cy="2952043"/>
            <a:chOff x="0" y="0"/>
            <a:chExt cx="966892" cy="77749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66892" cy="777493"/>
            </a:xfrm>
            <a:custGeom>
              <a:avLst/>
              <a:gdLst/>
              <a:ahLst/>
              <a:cxnLst/>
              <a:rect r="r" b="b" t="t" l="l"/>
              <a:pathLst>
                <a:path h="777493" w="966892">
                  <a:moveTo>
                    <a:pt x="0" y="0"/>
                  </a:moveTo>
                  <a:lnTo>
                    <a:pt x="966892" y="0"/>
                  </a:lnTo>
                  <a:lnTo>
                    <a:pt x="966892" y="777493"/>
                  </a:lnTo>
                  <a:lnTo>
                    <a:pt x="0" y="777493"/>
                  </a:lnTo>
                  <a:close/>
                </a:path>
              </a:pathLst>
            </a:custGeom>
            <a:solidFill>
              <a:srgbClr val="405D7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966892" cy="787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7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4246688" y="2897578"/>
            <a:ext cx="3012612" cy="2952043"/>
            <a:chOff x="0" y="0"/>
            <a:chExt cx="793445" cy="77749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93445" cy="777493"/>
            </a:xfrm>
            <a:custGeom>
              <a:avLst/>
              <a:gdLst/>
              <a:ahLst/>
              <a:cxnLst/>
              <a:rect r="r" b="b" t="t" l="l"/>
              <a:pathLst>
                <a:path h="777493" w="793445">
                  <a:moveTo>
                    <a:pt x="0" y="0"/>
                  </a:moveTo>
                  <a:lnTo>
                    <a:pt x="793445" y="0"/>
                  </a:lnTo>
                  <a:lnTo>
                    <a:pt x="793445" y="777493"/>
                  </a:lnTo>
                  <a:lnTo>
                    <a:pt x="0" y="777493"/>
                  </a:lnTo>
                  <a:close/>
                </a:path>
              </a:pathLst>
            </a:custGeom>
            <a:solidFill>
              <a:srgbClr val="405D7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793445" cy="787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7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941119" y="7751544"/>
            <a:ext cx="2671979" cy="1998272"/>
            <a:chOff x="0" y="0"/>
            <a:chExt cx="703731" cy="52629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03731" cy="526294"/>
            </a:xfrm>
            <a:custGeom>
              <a:avLst/>
              <a:gdLst/>
              <a:ahLst/>
              <a:cxnLst/>
              <a:rect r="r" b="b" t="t" l="l"/>
              <a:pathLst>
                <a:path h="526294" w="703731">
                  <a:moveTo>
                    <a:pt x="0" y="0"/>
                  </a:moveTo>
                  <a:lnTo>
                    <a:pt x="703731" y="0"/>
                  </a:lnTo>
                  <a:lnTo>
                    <a:pt x="703731" y="526294"/>
                  </a:lnTo>
                  <a:lnTo>
                    <a:pt x="0" y="526294"/>
                  </a:lnTo>
                  <a:close/>
                </a:path>
              </a:pathLst>
            </a:custGeom>
            <a:solidFill>
              <a:srgbClr val="405D7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"/>
              <a:ext cx="703731" cy="535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7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4246688" y="7751544"/>
            <a:ext cx="2671979" cy="1998272"/>
            <a:chOff x="0" y="0"/>
            <a:chExt cx="703731" cy="52629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03731" cy="526294"/>
            </a:xfrm>
            <a:custGeom>
              <a:avLst/>
              <a:gdLst/>
              <a:ahLst/>
              <a:cxnLst/>
              <a:rect r="r" b="b" t="t" l="l"/>
              <a:pathLst>
                <a:path h="526294" w="703731">
                  <a:moveTo>
                    <a:pt x="0" y="0"/>
                  </a:moveTo>
                  <a:lnTo>
                    <a:pt x="703731" y="0"/>
                  </a:lnTo>
                  <a:lnTo>
                    <a:pt x="703731" y="526294"/>
                  </a:lnTo>
                  <a:lnTo>
                    <a:pt x="0" y="526294"/>
                  </a:lnTo>
                  <a:close/>
                </a:path>
              </a:pathLst>
            </a:custGeom>
            <a:solidFill>
              <a:srgbClr val="405D72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"/>
              <a:ext cx="703731" cy="535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7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7259300" y="0"/>
            <a:ext cx="1028700" cy="1934820"/>
            <a:chOff x="0" y="0"/>
            <a:chExt cx="270933" cy="50958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70933" cy="509582"/>
            </a:xfrm>
            <a:custGeom>
              <a:avLst/>
              <a:gdLst/>
              <a:ahLst/>
              <a:cxnLst/>
              <a:rect r="r" b="b" t="t" l="l"/>
              <a:pathLst>
                <a:path h="509582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509582"/>
                  </a:lnTo>
                  <a:lnTo>
                    <a:pt x="0" y="509582"/>
                  </a:lnTo>
                  <a:close/>
                </a:path>
              </a:pathLst>
            </a:custGeom>
            <a:solidFill>
              <a:srgbClr val="405D72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9525"/>
              <a:ext cx="270933" cy="5191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7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3939856" y="2897578"/>
            <a:ext cx="3856503" cy="2952043"/>
            <a:chOff x="0" y="0"/>
            <a:chExt cx="1015704" cy="77749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15704" cy="777493"/>
            </a:xfrm>
            <a:custGeom>
              <a:avLst/>
              <a:gdLst/>
              <a:ahLst/>
              <a:cxnLst/>
              <a:rect r="r" b="b" t="t" l="l"/>
              <a:pathLst>
                <a:path h="777493" w="1015704">
                  <a:moveTo>
                    <a:pt x="0" y="0"/>
                  </a:moveTo>
                  <a:lnTo>
                    <a:pt x="1015704" y="0"/>
                  </a:lnTo>
                  <a:lnTo>
                    <a:pt x="1015704" y="777493"/>
                  </a:lnTo>
                  <a:lnTo>
                    <a:pt x="0" y="777493"/>
                  </a:lnTo>
                  <a:close/>
                </a:path>
              </a:pathLst>
            </a:custGeom>
            <a:solidFill>
              <a:srgbClr val="405D72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9525"/>
              <a:ext cx="1015704" cy="787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7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939856" y="6814741"/>
            <a:ext cx="3856503" cy="2935075"/>
            <a:chOff x="0" y="0"/>
            <a:chExt cx="1015704" cy="773024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015704" cy="773024"/>
            </a:xfrm>
            <a:custGeom>
              <a:avLst/>
              <a:gdLst/>
              <a:ahLst/>
              <a:cxnLst/>
              <a:rect r="r" b="b" t="t" l="l"/>
              <a:pathLst>
                <a:path h="773024" w="1015704">
                  <a:moveTo>
                    <a:pt x="0" y="0"/>
                  </a:moveTo>
                  <a:lnTo>
                    <a:pt x="1015704" y="0"/>
                  </a:lnTo>
                  <a:lnTo>
                    <a:pt x="1015704" y="773024"/>
                  </a:lnTo>
                  <a:lnTo>
                    <a:pt x="0" y="773024"/>
                  </a:lnTo>
                  <a:close/>
                </a:path>
              </a:pathLst>
            </a:custGeom>
            <a:solidFill>
              <a:srgbClr val="405D72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9525"/>
              <a:ext cx="1015704" cy="7825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547"/>
                </a:lnSpc>
              </a:pPr>
              <a:r>
                <a:rPr lang="en-US" sz="2196" spc="-6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SDG 12 - Responsible for Consumption &amp; Production: </a:t>
              </a:r>
            </a:p>
            <a:p>
              <a:pPr algn="just">
                <a:lnSpc>
                  <a:spcPts val="2547"/>
                </a:lnSpc>
              </a:pPr>
            </a:p>
            <a:p>
              <a:pPr algn="just">
                <a:lnSpc>
                  <a:spcPts val="2547"/>
                </a:lnSpc>
              </a:pPr>
              <a:r>
                <a:rPr lang="en-US" sz="2196" spc="-6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Encourage responsible land use and development by identifying optimal areas for growth based on predicted housing demand.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9776291" y="6814741"/>
            <a:ext cx="3671169" cy="2952043"/>
            <a:chOff x="0" y="0"/>
            <a:chExt cx="966892" cy="777493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966892" cy="777493"/>
            </a:xfrm>
            <a:custGeom>
              <a:avLst/>
              <a:gdLst/>
              <a:ahLst/>
              <a:cxnLst/>
              <a:rect r="r" b="b" t="t" l="l"/>
              <a:pathLst>
                <a:path h="777493" w="966892">
                  <a:moveTo>
                    <a:pt x="0" y="0"/>
                  </a:moveTo>
                  <a:lnTo>
                    <a:pt x="966892" y="0"/>
                  </a:lnTo>
                  <a:lnTo>
                    <a:pt x="966892" y="777493"/>
                  </a:lnTo>
                  <a:lnTo>
                    <a:pt x="0" y="777493"/>
                  </a:lnTo>
                  <a:close/>
                </a:path>
              </a:pathLst>
            </a:custGeom>
            <a:solidFill>
              <a:srgbClr val="405D72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9525"/>
              <a:ext cx="966892" cy="787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547"/>
                </a:lnSpc>
              </a:pPr>
              <a:r>
                <a:rPr lang="en-US" sz="2196" spc="-6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SDG 11 - Sustainable Cities and Communities: </a:t>
              </a:r>
            </a:p>
            <a:p>
              <a:pPr algn="just">
                <a:lnSpc>
                  <a:spcPts val="2547"/>
                </a:lnSpc>
              </a:pPr>
            </a:p>
            <a:p>
              <a:pPr algn="just">
                <a:lnSpc>
                  <a:spcPts val="2547"/>
                </a:lnSpc>
              </a:pPr>
              <a:r>
                <a:rPr lang="en-US" sz="2196" spc="-6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Support sustainable urban development by predicting housing trends and enab-ling better city planning.</a:t>
              </a: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9912544" y="3225009"/>
            <a:ext cx="3398662" cy="2287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53"/>
              </a:lnSpc>
            </a:pPr>
            <a:r>
              <a:rPr lang="en-US" sz="2200" spc="-6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SDG 8 - Descent work &amp; economic growth:</a:t>
            </a:r>
          </a:p>
          <a:p>
            <a:pPr algn="just">
              <a:lnSpc>
                <a:spcPts val="2553"/>
              </a:lnSpc>
            </a:pPr>
          </a:p>
          <a:p>
            <a:pPr algn="just">
              <a:lnSpc>
                <a:spcPts val="2553"/>
              </a:lnSpc>
            </a:pPr>
            <a:r>
              <a:rPr lang="en-US" sz="2200" spc="-6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Driving economic growth, creating jobs, and enabli-ng informed investments in real estate &amp; housing.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007983" y="3225009"/>
            <a:ext cx="3720250" cy="2220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47"/>
              </a:lnSpc>
              <a:spcBef>
                <a:spcPct val="0"/>
              </a:spcBef>
            </a:pPr>
            <a:r>
              <a:rPr lang="en-US" sz="2196" spc="-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SDG 9 - Industry, Innovation, and Infrastructure: </a:t>
            </a:r>
          </a:p>
          <a:p>
            <a:pPr algn="just">
              <a:lnSpc>
                <a:spcPts val="2547"/>
              </a:lnSpc>
              <a:spcBef>
                <a:spcPct val="0"/>
              </a:spcBef>
            </a:pPr>
          </a:p>
          <a:p>
            <a:pPr algn="just">
              <a:lnSpc>
                <a:spcPts val="2547"/>
              </a:lnSpc>
              <a:spcBef>
                <a:spcPct val="0"/>
              </a:spcBef>
            </a:pPr>
            <a:r>
              <a:rPr lang="en-US" sz="2196" spc="-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Promote innovative ,  data-driven solutions to enhance housing markets and infra-structure planning.</a:t>
            </a:r>
          </a:p>
        </p:txBody>
      </p:sp>
      <p:sp>
        <p:nvSpPr>
          <p:cNvPr name="AutoShape 39" id="39"/>
          <p:cNvSpPr/>
          <p:nvPr/>
        </p:nvSpPr>
        <p:spPr>
          <a:xfrm flipV="true">
            <a:off x="1028974" y="1510791"/>
            <a:ext cx="4049325" cy="33338"/>
          </a:xfrm>
          <a:prstGeom prst="line">
            <a:avLst/>
          </a:prstGeom>
          <a:ln cap="flat" w="66675">
            <a:solidFill>
              <a:srgbClr val="405D7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0" id="40"/>
          <p:cNvSpPr/>
          <p:nvPr/>
        </p:nvSpPr>
        <p:spPr>
          <a:xfrm flipV="true">
            <a:off x="13209701" y="1494123"/>
            <a:ext cx="4049325" cy="33338"/>
          </a:xfrm>
          <a:prstGeom prst="line">
            <a:avLst/>
          </a:prstGeom>
          <a:ln cap="flat" w="66675">
            <a:solidFill>
              <a:srgbClr val="405D7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92430" y="1230589"/>
            <a:ext cx="4049325" cy="33338"/>
          </a:xfrm>
          <a:prstGeom prst="line">
            <a:avLst/>
          </a:prstGeom>
          <a:ln cap="flat" w="66675">
            <a:solidFill>
              <a:srgbClr val="405D7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438270" y="2517652"/>
            <a:ext cx="788419" cy="778794"/>
            <a:chOff x="0" y="0"/>
            <a:chExt cx="207649" cy="2051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7649" cy="205114"/>
            </a:xfrm>
            <a:custGeom>
              <a:avLst/>
              <a:gdLst/>
              <a:ahLst/>
              <a:cxnLst/>
              <a:rect r="r" b="b" t="t" l="l"/>
              <a:pathLst>
                <a:path h="205114" w="207649">
                  <a:moveTo>
                    <a:pt x="0" y="0"/>
                  </a:moveTo>
                  <a:lnTo>
                    <a:pt x="207649" y="0"/>
                  </a:lnTo>
                  <a:lnTo>
                    <a:pt x="207649" y="205114"/>
                  </a:lnTo>
                  <a:lnTo>
                    <a:pt x="0" y="205114"/>
                  </a:lnTo>
                  <a:close/>
                </a:path>
              </a:pathLst>
            </a:custGeom>
            <a:solidFill>
              <a:srgbClr val="405D7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207649" cy="2146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9"/>
                </a:lnSpc>
              </a:pPr>
              <a:r>
                <a:rPr lang="en-US" b="true" sz="2396" spc="-7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1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857467" y="0"/>
            <a:ext cx="3430533" cy="10287000"/>
            <a:chOff x="0" y="0"/>
            <a:chExt cx="903515" cy="270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03515" cy="2709333"/>
            </a:xfrm>
            <a:custGeom>
              <a:avLst/>
              <a:gdLst/>
              <a:ahLst/>
              <a:cxnLst/>
              <a:rect r="r" b="b" t="t" l="l"/>
              <a:pathLst>
                <a:path h="2709333" w="903515">
                  <a:moveTo>
                    <a:pt x="0" y="0"/>
                  </a:moveTo>
                  <a:lnTo>
                    <a:pt x="903515" y="0"/>
                  </a:lnTo>
                  <a:lnTo>
                    <a:pt x="90351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05D7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903515" cy="27188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194703" y="2838409"/>
            <a:ext cx="8093297" cy="4610182"/>
            <a:chOff x="0" y="0"/>
            <a:chExt cx="2085559" cy="118799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85559" cy="1187996"/>
            </a:xfrm>
            <a:custGeom>
              <a:avLst/>
              <a:gdLst/>
              <a:ahLst/>
              <a:cxnLst/>
              <a:rect r="r" b="b" t="t" l="l"/>
              <a:pathLst>
                <a:path h="1187996" w="2085559">
                  <a:moveTo>
                    <a:pt x="0" y="0"/>
                  </a:moveTo>
                  <a:lnTo>
                    <a:pt x="2085559" y="0"/>
                  </a:lnTo>
                  <a:lnTo>
                    <a:pt x="2085559" y="1187996"/>
                  </a:lnTo>
                  <a:lnTo>
                    <a:pt x="0" y="1187996"/>
                  </a:lnTo>
                  <a:close/>
                </a:path>
              </a:pathLst>
            </a:custGeom>
            <a:blipFill>
              <a:blip r:embed="rId2"/>
              <a:stretch>
                <a:fillRect l="0" t="-251" r="0" b="-251"/>
              </a:stretch>
            </a:blipFill>
            <a:ln w="38100" cap="sq">
              <a:solidFill>
                <a:srgbClr val="405D72"/>
              </a:solidFill>
              <a:prstDash val="solid"/>
              <a:miter/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3987051" y="19597"/>
            <a:ext cx="6925620" cy="1210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02"/>
              </a:lnSpc>
            </a:pPr>
            <a:r>
              <a:rPr lang="en-US" sz="7073">
                <a:solidFill>
                  <a:srgbClr val="405D72"/>
                </a:solidFill>
                <a:latin typeface="Anton"/>
                <a:ea typeface="Anton"/>
                <a:cs typeface="Anton"/>
                <a:sym typeface="Anton"/>
              </a:rPr>
              <a:t>METHODOLOGIES</a:t>
            </a:r>
          </a:p>
        </p:txBody>
      </p:sp>
      <p:sp>
        <p:nvSpPr>
          <p:cNvPr name="AutoShape 12" id="12"/>
          <p:cNvSpPr/>
          <p:nvPr/>
        </p:nvSpPr>
        <p:spPr>
          <a:xfrm flipV="true">
            <a:off x="10515160" y="1197253"/>
            <a:ext cx="4049325" cy="33338"/>
          </a:xfrm>
          <a:prstGeom prst="line">
            <a:avLst/>
          </a:prstGeom>
          <a:ln cap="flat" w="66675">
            <a:solidFill>
              <a:srgbClr val="405D7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385493" y="2563953"/>
            <a:ext cx="8030892" cy="686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664"/>
              </a:lnSpc>
              <a:spcBef>
                <a:spcPct val="0"/>
              </a:spcBef>
            </a:pPr>
            <a:r>
              <a:rPr lang="en-US" b="true" sz="2296" spc="-68">
                <a:solidFill>
                  <a:srgbClr val="405D72"/>
                </a:solidFill>
                <a:latin typeface="Poppins Bold"/>
                <a:ea typeface="Poppins Bold"/>
                <a:cs typeface="Poppins Bold"/>
                <a:sym typeface="Poppins Bold"/>
              </a:rPr>
              <a:t>Data Collection &amp; Preprocessing</a:t>
            </a:r>
            <a:r>
              <a:rPr lang="en-US" sz="2296" spc="-68">
                <a:solidFill>
                  <a:srgbClr val="405D72"/>
                </a:solidFill>
                <a:latin typeface="Poppins"/>
                <a:ea typeface="Poppins"/>
                <a:cs typeface="Poppins"/>
                <a:sym typeface="Poppins"/>
              </a:rPr>
              <a:t>: Gather housing data, clean it, handle missing values, and prepare it for analysis.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415213" y="4187550"/>
            <a:ext cx="788419" cy="778794"/>
            <a:chOff x="0" y="0"/>
            <a:chExt cx="207649" cy="20511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7649" cy="205114"/>
            </a:xfrm>
            <a:custGeom>
              <a:avLst/>
              <a:gdLst/>
              <a:ahLst/>
              <a:cxnLst/>
              <a:rect r="r" b="b" t="t" l="l"/>
              <a:pathLst>
                <a:path h="205114" w="207649">
                  <a:moveTo>
                    <a:pt x="0" y="0"/>
                  </a:moveTo>
                  <a:lnTo>
                    <a:pt x="207649" y="0"/>
                  </a:lnTo>
                  <a:lnTo>
                    <a:pt x="207649" y="205114"/>
                  </a:lnTo>
                  <a:lnTo>
                    <a:pt x="0" y="205114"/>
                  </a:lnTo>
                  <a:close/>
                </a:path>
              </a:pathLst>
            </a:custGeom>
            <a:solidFill>
              <a:srgbClr val="405D7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"/>
              <a:ext cx="207649" cy="2146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9"/>
                </a:lnSpc>
              </a:pPr>
              <a:r>
                <a:rPr lang="en-US" b="true" sz="2396" spc="-7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2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385493" y="4233851"/>
            <a:ext cx="8030892" cy="678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664"/>
              </a:lnSpc>
              <a:spcBef>
                <a:spcPct val="0"/>
              </a:spcBef>
            </a:pPr>
            <a:r>
              <a:rPr lang="en-US" b="true" sz="2296" spc="-68">
                <a:solidFill>
                  <a:srgbClr val="405D72"/>
                </a:solidFill>
                <a:latin typeface="Poppins Bold"/>
                <a:ea typeface="Poppins Bold"/>
                <a:cs typeface="Poppins Bold"/>
                <a:sym typeface="Poppins Bold"/>
              </a:rPr>
              <a:t>Data Analysis: </a:t>
            </a:r>
            <a:r>
              <a:rPr lang="en-US" sz="2296" spc="-68">
                <a:solidFill>
                  <a:srgbClr val="405D72"/>
                </a:solidFill>
                <a:latin typeface="Poppins"/>
                <a:ea typeface="Poppins"/>
                <a:cs typeface="Poppins"/>
                <a:sym typeface="Poppins"/>
              </a:rPr>
              <a:t>Perform exploratory data analysis (EDA) to identify patterns and engineer features.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392155" y="5861693"/>
            <a:ext cx="788419" cy="778794"/>
            <a:chOff x="0" y="0"/>
            <a:chExt cx="207649" cy="20511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07649" cy="205114"/>
            </a:xfrm>
            <a:custGeom>
              <a:avLst/>
              <a:gdLst/>
              <a:ahLst/>
              <a:cxnLst/>
              <a:rect r="r" b="b" t="t" l="l"/>
              <a:pathLst>
                <a:path h="205114" w="207649">
                  <a:moveTo>
                    <a:pt x="0" y="0"/>
                  </a:moveTo>
                  <a:lnTo>
                    <a:pt x="207649" y="0"/>
                  </a:lnTo>
                  <a:lnTo>
                    <a:pt x="207649" y="205114"/>
                  </a:lnTo>
                  <a:lnTo>
                    <a:pt x="0" y="205114"/>
                  </a:lnTo>
                  <a:close/>
                </a:path>
              </a:pathLst>
            </a:custGeom>
            <a:solidFill>
              <a:srgbClr val="405D7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207649" cy="2146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9"/>
                </a:lnSpc>
              </a:pPr>
              <a:r>
                <a:rPr lang="en-US" b="true" sz="2396" spc="-7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3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385493" y="5861693"/>
            <a:ext cx="8030892" cy="1345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4"/>
              </a:lnSpc>
            </a:pPr>
            <a:r>
              <a:rPr lang="en-US" sz="2296" spc="-68" b="true">
                <a:solidFill>
                  <a:srgbClr val="405D72"/>
                </a:solidFill>
                <a:latin typeface="Poppins Bold"/>
                <a:ea typeface="Poppins Bold"/>
                <a:cs typeface="Poppins Bold"/>
                <a:sym typeface="Poppins Bold"/>
              </a:rPr>
              <a:t>Model Training &amp; Testing</a:t>
            </a:r>
            <a:r>
              <a:rPr lang="en-US" sz="2296" spc="-68">
                <a:solidFill>
                  <a:srgbClr val="405D72"/>
                </a:solidFill>
                <a:latin typeface="Poppins"/>
                <a:ea typeface="Poppins"/>
                <a:cs typeface="Poppins"/>
                <a:sym typeface="Poppins"/>
              </a:rPr>
              <a:t>: Split data into training/testing sets, train a model (e.g., Linear Regression), and evaluate performance.</a:t>
            </a:r>
          </a:p>
          <a:p>
            <a:pPr algn="l" marL="0" indent="0" lvl="1">
              <a:lnSpc>
                <a:spcPts val="2664"/>
              </a:lnSpc>
              <a:spcBef>
                <a:spcPct val="0"/>
              </a:spcBef>
            </a:pPr>
          </a:p>
        </p:txBody>
      </p:sp>
      <p:grpSp>
        <p:nvGrpSpPr>
          <p:cNvPr name="Group 22" id="22"/>
          <p:cNvGrpSpPr/>
          <p:nvPr/>
        </p:nvGrpSpPr>
        <p:grpSpPr>
          <a:xfrm rot="0">
            <a:off x="392155" y="7596455"/>
            <a:ext cx="788419" cy="778794"/>
            <a:chOff x="0" y="0"/>
            <a:chExt cx="207649" cy="20511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07649" cy="205114"/>
            </a:xfrm>
            <a:custGeom>
              <a:avLst/>
              <a:gdLst/>
              <a:ahLst/>
              <a:cxnLst/>
              <a:rect r="r" b="b" t="t" l="l"/>
              <a:pathLst>
                <a:path h="205114" w="207649">
                  <a:moveTo>
                    <a:pt x="0" y="0"/>
                  </a:moveTo>
                  <a:lnTo>
                    <a:pt x="207649" y="0"/>
                  </a:lnTo>
                  <a:lnTo>
                    <a:pt x="207649" y="205114"/>
                  </a:lnTo>
                  <a:lnTo>
                    <a:pt x="0" y="205114"/>
                  </a:lnTo>
                  <a:close/>
                </a:path>
              </a:pathLst>
            </a:custGeom>
            <a:solidFill>
              <a:srgbClr val="405D72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"/>
              <a:ext cx="207649" cy="2146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9"/>
                </a:lnSpc>
              </a:pPr>
              <a:r>
                <a:rPr lang="en-US" b="true" sz="2396" spc="-7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4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362436" y="7642756"/>
            <a:ext cx="8030892" cy="678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664"/>
              </a:lnSpc>
              <a:spcBef>
                <a:spcPct val="0"/>
              </a:spcBef>
            </a:pPr>
            <a:r>
              <a:rPr lang="en-US" b="true" sz="2296" spc="-68">
                <a:solidFill>
                  <a:srgbClr val="405D72"/>
                </a:solidFill>
                <a:latin typeface="Poppins Bold"/>
                <a:ea typeface="Poppins Bold"/>
                <a:cs typeface="Poppins Bold"/>
                <a:sym typeface="Poppins Bold"/>
              </a:rPr>
              <a:t>Model Deployment: </a:t>
            </a:r>
            <a:r>
              <a:rPr lang="en-US" sz="2296" spc="-68">
                <a:solidFill>
                  <a:srgbClr val="405D72"/>
                </a:solidFill>
                <a:latin typeface="Poppins"/>
                <a:ea typeface="Poppins"/>
                <a:cs typeface="Poppins"/>
                <a:sym typeface="Poppins"/>
              </a:rPr>
              <a:t>Build and deploy the model for real-time house price predictions in a web application.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5D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1526670"/>
            <a:ext cx="7173659" cy="33337"/>
          </a:xfrm>
          <a:prstGeom prst="line">
            <a:avLst/>
          </a:prstGeom>
          <a:ln cap="flat" w="66675">
            <a:solidFill>
              <a:srgbClr val="FFF8F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5857586" y="213207"/>
            <a:ext cx="6572828" cy="11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99"/>
              </a:lnSpc>
            </a:pPr>
            <a:r>
              <a:rPr lang="en-US" sz="6713">
                <a:solidFill>
                  <a:srgbClr val="FFF8F3"/>
                </a:solidFill>
                <a:latin typeface="Anton"/>
                <a:ea typeface="Anton"/>
                <a:cs typeface="Anton"/>
                <a:sym typeface="Anton"/>
              </a:rPr>
              <a:t>TECHNOLOGIES</a:t>
            </a:r>
          </a:p>
        </p:txBody>
      </p:sp>
      <p:sp>
        <p:nvSpPr>
          <p:cNvPr name="AutoShape 4" id="4"/>
          <p:cNvSpPr/>
          <p:nvPr/>
        </p:nvSpPr>
        <p:spPr>
          <a:xfrm>
            <a:off x="11158993" y="1526670"/>
            <a:ext cx="7560475" cy="0"/>
          </a:xfrm>
          <a:prstGeom prst="line">
            <a:avLst/>
          </a:prstGeom>
          <a:ln cap="flat" w="66675">
            <a:solidFill>
              <a:srgbClr val="FFF8F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785518" y="3624421"/>
            <a:ext cx="4102389" cy="3889542"/>
            <a:chOff x="0" y="0"/>
            <a:chExt cx="1372589" cy="13013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72589" cy="1301374"/>
            </a:xfrm>
            <a:custGeom>
              <a:avLst/>
              <a:gdLst/>
              <a:ahLst/>
              <a:cxnLst/>
              <a:rect r="r" b="b" t="t" l="l"/>
              <a:pathLst>
                <a:path h="1301374" w="1372589">
                  <a:moveTo>
                    <a:pt x="0" y="0"/>
                  </a:moveTo>
                  <a:lnTo>
                    <a:pt x="1372589" y="0"/>
                  </a:lnTo>
                  <a:lnTo>
                    <a:pt x="1372589" y="1301374"/>
                  </a:lnTo>
                  <a:lnTo>
                    <a:pt x="0" y="13013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1372589" cy="13108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22465" y="3624421"/>
            <a:ext cx="4102389" cy="3889542"/>
            <a:chOff x="0" y="0"/>
            <a:chExt cx="1372589" cy="130137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2589" cy="1301374"/>
            </a:xfrm>
            <a:custGeom>
              <a:avLst/>
              <a:gdLst/>
              <a:ahLst/>
              <a:cxnLst/>
              <a:rect r="r" b="b" t="t" l="l"/>
              <a:pathLst>
                <a:path h="1301374" w="1372589">
                  <a:moveTo>
                    <a:pt x="0" y="0"/>
                  </a:moveTo>
                  <a:lnTo>
                    <a:pt x="1372589" y="0"/>
                  </a:lnTo>
                  <a:lnTo>
                    <a:pt x="1372589" y="1301374"/>
                  </a:lnTo>
                  <a:lnTo>
                    <a:pt x="0" y="13013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1372589" cy="13108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7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459412" y="3624421"/>
            <a:ext cx="4102389" cy="3889542"/>
            <a:chOff x="0" y="0"/>
            <a:chExt cx="1372589" cy="130137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72589" cy="1301374"/>
            </a:xfrm>
            <a:custGeom>
              <a:avLst/>
              <a:gdLst/>
              <a:ahLst/>
              <a:cxnLst/>
              <a:rect r="r" b="b" t="t" l="l"/>
              <a:pathLst>
                <a:path h="1301374" w="1372589">
                  <a:moveTo>
                    <a:pt x="0" y="0"/>
                  </a:moveTo>
                  <a:lnTo>
                    <a:pt x="1372589" y="0"/>
                  </a:lnTo>
                  <a:lnTo>
                    <a:pt x="1372589" y="1301374"/>
                  </a:lnTo>
                  <a:lnTo>
                    <a:pt x="0" y="13013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1372589" cy="13108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75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469880" y="4022153"/>
            <a:ext cx="2733665" cy="470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6"/>
              </a:lnSpc>
            </a:pPr>
            <a:r>
              <a:rPr lang="en-US" sz="2819">
                <a:solidFill>
                  <a:srgbClr val="405D72"/>
                </a:solidFill>
                <a:latin typeface="Anton"/>
                <a:ea typeface="Anton"/>
                <a:cs typeface="Anton"/>
                <a:sym typeface="Anton"/>
              </a:rPr>
              <a:t>PLATFORM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806827" y="4022153"/>
            <a:ext cx="2733665" cy="470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6"/>
              </a:lnSpc>
            </a:pPr>
            <a:r>
              <a:rPr lang="en-US" sz="2819">
                <a:solidFill>
                  <a:srgbClr val="405D72"/>
                </a:solidFill>
                <a:latin typeface="Anton"/>
                <a:ea typeface="Anton"/>
                <a:cs typeface="Anton"/>
                <a:sym typeface="Anton"/>
              </a:rPr>
              <a:t>LIBRARIES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147085" y="4022153"/>
            <a:ext cx="2733665" cy="470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6"/>
              </a:lnSpc>
            </a:pPr>
            <a:r>
              <a:rPr lang="en-US" sz="2819">
                <a:solidFill>
                  <a:srgbClr val="405D72"/>
                </a:solidFill>
                <a:latin typeface="Anton"/>
                <a:ea typeface="Anton"/>
                <a:cs typeface="Anton"/>
                <a:sym typeface="Anton"/>
              </a:rPr>
              <a:t>ALGORITHMS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29591" y="4995474"/>
            <a:ext cx="1814242" cy="665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5857" indent="-237929" lvl="1">
              <a:lnSpc>
                <a:spcPts val="2556"/>
              </a:lnSpc>
              <a:buFont typeface="Arial"/>
              <a:buChar char="•"/>
            </a:pPr>
            <a:r>
              <a:rPr lang="en-US" sz="2204" spc="-66">
                <a:solidFill>
                  <a:srgbClr val="405D72"/>
                </a:solidFill>
                <a:latin typeface="Poppins"/>
                <a:ea typeface="Poppins"/>
                <a:cs typeface="Poppins"/>
                <a:sym typeface="Poppins"/>
              </a:rPr>
              <a:t>Jupyter</a:t>
            </a:r>
          </a:p>
          <a:p>
            <a:pPr algn="just" marL="475857" indent="-237929" lvl="1">
              <a:lnSpc>
                <a:spcPts val="2556"/>
              </a:lnSpc>
              <a:buFont typeface="Arial"/>
              <a:buChar char="•"/>
            </a:pPr>
            <a:r>
              <a:rPr lang="en-US" sz="2204" spc="-66">
                <a:solidFill>
                  <a:srgbClr val="405D72"/>
                </a:solidFill>
                <a:latin typeface="Poppins"/>
                <a:ea typeface="Poppins"/>
                <a:cs typeface="Poppins"/>
                <a:sym typeface="Poppins"/>
              </a:rPr>
              <a:t>PyCharm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065805" y="4995474"/>
            <a:ext cx="2215709" cy="665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5857" indent="-237929" lvl="1">
              <a:lnSpc>
                <a:spcPts val="2556"/>
              </a:lnSpc>
              <a:buFont typeface="Arial"/>
              <a:buChar char="•"/>
            </a:pPr>
            <a:r>
              <a:rPr lang="en-US" sz="2204" spc="-66">
                <a:solidFill>
                  <a:srgbClr val="405D72"/>
                </a:solidFill>
                <a:latin typeface="Poppins"/>
                <a:ea typeface="Poppins"/>
                <a:cs typeface="Poppins"/>
                <a:sym typeface="Poppins"/>
              </a:rPr>
              <a:t>Panda</a:t>
            </a:r>
          </a:p>
          <a:p>
            <a:pPr algn="just" marL="475857" indent="-237929" lvl="1">
              <a:lnSpc>
                <a:spcPts val="2556"/>
              </a:lnSpc>
              <a:buFont typeface="Arial"/>
              <a:buChar char="•"/>
            </a:pPr>
            <a:r>
              <a:rPr lang="en-US" sz="2204" spc="-66">
                <a:solidFill>
                  <a:srgbClr val="405D72"/>
                </a:solidFill>
                <a:latin typeface="Poppins"/>
                <a:ea typeface="Poppins"/>
                <a:cs typeface="Poppins"/>
                <a:sym typeface="Poppins"/>
              </a:rPr>
              <a:t>Sci-Kit Learn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084507" y="4995474"/>
            <a:ext cx="2852198" cy="987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5857" indent="-237929" lvl="1">
              <a:lnSpc>
                <a:spcPts val="2556"/>
              </a:lnSpc>
              <a:buFont typeface="Arial"/>
              <a:buChar char="•"/>
            </a:pPr>
            <a:r>
              <a:rPr lang="en-US" sz="2204" spc="-66">
                <a:solidFill>
                  <a:srgbClr val="405D72"/>
                </a:solidFill>
                <a:latin typeface="Poppins"/>
                <a:ea typeface="Poppins"/>
                <a:cs typeface="Poppins"/>
                <a:sym typeface="Poppins"/>
              </a:rPr>
              <a:t>Linear regression</a:t>
            </a:r>
          </a:p>
          <a:p>
            <a:pPr algn="just" marL="475857" indent="-237929" lvl="1">
              <a:lnSpc>
                <a:spcPts val="2556"/>
              </a:lnSpc>
              <a:buFont typeface="Arial"/>
              <a:buChar char="•"/>
            </a:pPr>
            <a:r>
              <a:rPr lang="en-US" sz="2204" spc="-66">
                <a:solidFill>
                  <a:srgbClr val="405D72"/>
                </a:solidFill>
                <a:latin typeface="Poppins"/>
                <a:ea typeface="Poppins"/>
                <a:cs typeface="Poppins"/>
                <a:sym typeface="Poppins"/>
              </a:rPr>
              <a:t>Lasso</a:t>
            </a:r>
          </a:p>
          <a:p>
            <a:pPr algn="just" marL="475857" indent="-237929" lvl="1">
              <a:lnSpc>
                <a:spcPts val="2556"/>
              </a:lnSpc>
              <a:buFont typeface="Arial"/>
              <a:buChar char="•"/>
            </a:pPr>
            <a:r>
              <a:rPr lang="en-US" sz="2204" spc="-66">
                <a:solidFill>
                  <a:srgbClr val="405D72"/>
                </a:solidFill>
                <a:latin typeface="Poppins"/>
                <a:ea typeface="Poppins"/>
                <a:cs typeface="Poppins"/>
                <a:sym typeface="Poppins"/>
              </a:rPr>
              <a:t>Ridge</a:t>
            </a:r>
          </a:p>
        </p:txBody>
      </p:sp>
      <p:sp>
        <p:nvSpPr>
          <p:cNvPr name="Freeform 20" id="20"/>
          <p:cNvSpPr/>
          <p:nvPr/>
        </p:nvSpPr>
        <p:spPr>
          <a:xfrm flipH="false" flipV="true" rot="0">
            <a:off x="-2628900" y="6904363"/>
            <a:ext cx="7315200" cy="3724102"/>
          </a:xfrm>
          <a:custGeom>
            <a:avLst/>
            <a:gdLst/>
            <a:ahLst/>
            <a:cxnLst/>
            <a:rect r="r" b="b" t="t" l="l"/>
            <a:pathLst>
              <a:path h="3724102" w="7315200">
                <a:moveTo>
                  <a:pt x="0" y="3724102"/>
                </a:moveTo>
                <a:lnTo>
                  <a:pt x="7315200" y="3724102"/>
                </a:lnTo>
                <a:lnTo>
                  <a:pt x="7315200" y="0"/>
                </a:lnTo>
                <a:lnTo>
                  <a:pt x="0" y="0"/>
                </a:lnTo>
                <a:lnTo>
                  <a:pt x="0" y="3724102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true" rot="0">
            <a:off x="-2476500" y="7056763"/>
            <a:ext cx="7315200" cy="3724102"/>
          </a:xfrm>
          <a:custGeom>
            <a:avLst/>
            <a:gdLst/>
            <a:ahLst/>
            <a:cxnLst/>
            <a:rect r="r" b="b" t="t" l="l"/>
            <a:pathLst>
              <a:path h="3724102" w="7315200">
                <a:moveTo>
                  <a:pt x="0" y="3724102"/>
                </a:moveTo>
                <a:lnTo>
                  <a:pt x="7315200" y="3724102"/>
                </a:lnTo>
                <a:lnTo>
                  <a:pt x="7315200" y="0"/>
                </a:lnTo>
                <a:lnTo>
                  <a:pt x="0" y="0"/>
                </a:lnTo>
                <a:lnTo>
                  <a:pt x="0" y="3724102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true" rot="0">
            <a:off x="-2324100" y="7209163"/>
            <a:ext cx="7315200" cy="3724102"/>
          </a:xfrm>
          <a:custGeom>
            <a:avLst/>
            <a:gdLst/>
            <a:ahLst/>
            <a:cxnLst/>
            <a:rect r="r" b="b" t="t" l="l"/>
            <a:pathLst>
              <a:path h="3724102" w="7315200">
                <a:moveTo>
                  <a:pt x="0" y="3724102"/>
                </a:moveTo>
                <a:lnTo>
                  <a:pt x="7315200" y="3724102"/>
                </a:lnTo>
                <a:lnTo>
                  <a:pt x="7315200" y="0"/>
                </a:lnTo>
                <a:lnTo>
                  <a:pt x="0" y="0"/>
                </a:lnTo>
                <a:lnTo>
                  <a:pt x="0" y="3724102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true" rot="0">
            <a:off x="-2171700" y="7361563"/>
            <a:ext cx="7315200" cy="3724102"/>
          </a:xfrm>
          <a:custGeom>
            <a:avLst/>
            <a:gdLst/>
            <a:ahLst/>
            <a:cxnLst/>
            <a:rect r="r" b="b" t="t" l="l"/>
            <a:pathLst>
              <a:path h="3724102" w="7315200">
                <a:moveTo>
                  <a:pt x="0" y="3724102"/>
                </a:moveTo>
                <a:lnTo>
                  <a:pt x="7315200" y="3724102"/>
                </a:lnTo>
                <a:lnTo>
                  <a:pt x="7315200" y="0"/>
                </a:lnTo>
                <a:lnTo>
                  <a:pt x="0" y="0"/>
                </a:lnTo>
                <a:lnTo>
                  <a:pt x="0" y="3724102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true" rot="0">
            <a:off x="-2019300" y="7513963"/>
            <a:ext cx="7315200" cy="3724102"/>
          </a:xfrm>
          <a:custGeom>
            <a:avLst/>
            <a:gdLst/>
            <a:ahLst/>
            <a:cxnLst/>
            <a:rect r="r" b="b" t="t" l="l"/>
            <a:pathLst>
              <a:path h="3724102" w="7315200">
                <a:moveTo>
                  <a:pt x="0" y="3724102"/>
                </a:moveTo>
                <a:lnTo>
                  <a:pt x="7315200" y="3724102"/>
                </a:lnTo>
                <a:lnTo>
                  <a:pt x="7315200" y="0"/>
                </a:lnTo>
                <a:lnTo>
                  <a:pt x="0" y="0"/>
                </a:lnTo>
                <a:lnTo>
                  <a:pt x="0" y="3724102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true" rot="0">
            <a:off x="-1866900" y="7666363"/>
            <a:ext cx="7315200" cy="3724102"/>
          </a:xfrm>
          <a:custGeom>
            <a:avLst/>
            <a:gdLst/>
            <a:ahLst/>
            <a:cxnLst/>
            <a:rect r="r" b="b" t="t" l="l"/>
            <a:pathLst>
              <a:path h="3724102" w="7315200">
                <a:moveTo>
                  <a:pt x="0" y="3724102"/>
                </a:moveTo>
                <a:lnTo>
                  <a:pt x="7315200" y="3724102"/>
                </a:lnTo>
                <a:lnTo>
                  <a:pt x="7315200" y="0"/>
                </a:lnTo>
                <a:lnTo>
                  <a:pt x="0" y="0"/>
                </a:lnTo>
                <a:lnTo>
                  <a:pt x="0" y="3724102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true" rot="0">
            <a:off x="-1714500" y="7818763"/>
            <a:ext cx="7315200" cy="3724102"/>
          </a:xfrm>
          <a:custGeom>
            <a:avLst/>
            <a:gdLst/>
            <a:ahLst/>
            <a:cxnLst/>
            <a:rect r="r" b="b" t="t" l="l"/>
            <a:pathLst>
              <a:path h="3724102" w="7315200">
                <a:moveTo>
                  <a:pt x="0" y="3724102"/>
                </a:moveTo>
                <a:lnTo>
                  <a:pt x="7315200" y="3724102"/>
                </a:lnTo>
                <a:lnTo>
                  <a:pt x="7315200" y="0"/>
                </a:lnTo>
                <a:lnTo>
                  <a:pt x="0" y="0"/>
                </a:lnTo>
                <a:lnTo>
                  <a:pt x="0" y="3724102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true" rot="0">
            <a:off x="-1562100" y="7971163"/>
            <a:ext cx="7315200" cy="3724102"/>
          </a:xfrm>
          <a:custGeom>
            <a:avLst/>
            <a:gdLst/>
            <a:ahLst/>
            <a:cxnLst/>
            <a:rect r="r" b="b" t="t" l="l"/>
            <a:pathLst>
              <a:path h="3724102" w="7315200">
                <a:moveTo>
                  <a:pt x="0" y="3724102"/>
                </a:moveTo>
                <a:lnTo>
                  <a:pt x="7315200" y="3724102"/>
                </a:lnTo>
                <a:lnTo>
                  <a:pt x="7315200" y="0"/>
                </a:lnTo>
                <a:lnTo>
                  <a:pt x="0" y="0"/>
                </a:lnTo>
                <a:lnTo>
                  <a:pt x="0" y="3724102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13799925" y="3624421"/>
            <a:ext cx="4102389" cy="3889542"/>
            <a:chOff x="0" y="0"/>
            <a:chExt cx="1372589" cy="130137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372589" cy="1301374"/>
            </a:xfrm>
            <a:custGeom>
              <a:avLst/>
              <a:gdLst/>
              <a:ahLst/>
              <a:cxnLst/>
              <a:rect r="r" b="b" t="t" l="l"/>
              <a:pathLst>
                <a:path h="1301374" w="1372589">
                  <a:moveTo>
                    <a:pt x="0" y="0"/>
                  </a:moveTo>
                  <a:lnTo>
                    <a:pt x="1372589" y="0"/>
                  </a:lnTo>
                  <a:lnTo>
                    <a:pt x="1372589" y="1301374"/>
                  </a:lnTo>
                  <a:lnTo>
                    <a:pt x="0" y="13013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9525"/>
              <a:ext cx="1372589" cy="13108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75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4466369" y="3774725"/>
            <a:ext cx="2733665" cy="965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6"/>
              </a:lnSpc>
            </a:pPr>
            <a:r>
              <a:rPr lang="en-US" sz="2819">
                <a:solidFill>
                  <a:srgbClr val="405D72"/>
                </a:solidFill>
                <a:latin typeface="Anton"/>
                <a:ea typeface="Anton"/>
                <a:cs typeface="Anton"/>
                <a:sym typeface="Anton"/>
              </a:rPr>
              <a:t>PROGRAMMING LANGUAGES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407102" y="4995474"/>
            <a:ext cx="2852198" cy="665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5857" indent="-237929" lvl="1">
              <a:lnSpc>
                <a:spcPts val="2556"/>
              </a:lnSpc>
              <a:buFont typeface="Arial"/>
              <a:buChar char="•"/>
            </a:pPr>
            <a:r>
              <a:rPr lang="en-US" sz="2204" spc="-66">
                <a:solidFill>
                  <a:srgbClr val="405D72"/>
                </a:solidFill>
                <a:latin typeface="Poppins"/>
                <a:ea typeface="Poppins"/>
                <a:cs typeface="Poppins"/>
                <a:sym typeface="Poppins"/>
              </a:rPr>
              <a:t>Python</a:t>
            </a:r>
          </a:p>
          <a:p>
            <a:pPr algn="just" marL="475857" indent="-237929" lvl="1">
              <a:lnSpc>
                <a:spcPts val="2556"/>
              </a:lnSpc>
              <a:buFont typeface="Arial"/>
              <a:buChar char="•"/>
            </a:pPr>
            <a:r>
              <a:rPr lang="en-US" sz="2204" spc="-66">
                <a:solidFill>
                  <a:srgbClr val="405D72"/>
                </a:solidFill>
                <a:latin typeface="Poppins"/>
                <a:ea typeface="Poppins"/>
                <a:cs typeface="Poppins"/>
                <a:sym typeface="Poppins"/>
              </a:rPr>
              <a:t>MERN Stack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3528076"/>
            <a:ext cx="2635914" cy="0"/>
          </a:xfrm>
          <a:prstGeom prst="line">
            <a:avLst/>
          </a:prstGeom>
          <a:ln cap="flat" w="66675">
            <a:solidFill>
              <a:srgbClr val="405D7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-650500" y="288593"/>
            <a:ext cx="6572828" cy="2742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79"/>
              </a:lnSpc>
            </a:pPr>
            <a:r>
              <a:rPr lang="en-US" sz="7913">
                <a:solidFill>
                  <a:srgbClr val="405D72"/>
                </a:solidFill>
                <a:latin typeface="Anton"/>
                <a:ea typeface="Anton"/>
                <a:cs typeface="Anton"/>
                <a:sym typeface="Anton"/>
              </a:rPr>
              <a:t>LINEAR REGRESSION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922328" y="0"/>
            <a:ext cx="12365672" cy="10287000"/>
            <a:chOff x="0" y="0"/>
            <a:chExt cx="2159339" cy="179635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59339" cy="1796353"/>
            </a:xfrm>
            <a:custGeom>
              <a:avLst/>
              <a:gdLst/>
              <a:ahLst/>
              <a:cxnLst/>
              <a:rect r="r" b="b" t="t" l="l"/>
              <a:pathLst>
                <a:path h="1796353" w="2159339">
                  <a:moveTo>
                    <a:pt x="0" y="0"/>
                  </a:moveTo>
                  <a:lnTo>
                    <a:pt x="2159339" y="0"/>
                  </a:lnTo>
                  <a:lnTo>
                    <a:pt x="2159339" y="1796353"/>
                  </a:lnTo>
                  <a:lnTo>
                    <a:pt x="0" y="1796353"/>
                  </a:lnTo>
                  <a:close/>
                </a:path>
              </a:pathLst>
            </a:custGeom>
            <a:blipFill>
              <a:blip r:embed="rId2"/>
              <a:stretch>
                <a:fillRect l="-13464" t="-2300" r="-13464" b="0"/>
              </a:stretch>
            </a:blipFill>
            <a:ln w="38100" cap="sq">
              <a:solidFill>
                <a:srgbClr val="405D72"/>
              </a:solidFill>
              <a:prstDash val="solid"/>
              <a:miter/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207997" y="4370832"/>
            <a:ext cx="4855834" cy="2689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15"/>
              </a:lnSpc>
            </a:pPr>
          </a:p>
          <a:p>
            <a:pPr algn="just" marL="0" indent="0" lvl="1">
              <a:lnSpc>
                <a:spcPts val="3015"/>
              </a:lnSpc>
              <a:spcBef>
                <a:spcPct val="0"/>
              </a:spcBef>
            </a:pPr>
            <a:r>
              <a:rPr lang="en-US" sz="2599" spc="-77">
                <a:solidFill>
                  <a:srgbClr val="405D72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2599" spc="-77">
                <a:solidFill>
                  <a:srgbClr val="405D72"/>
                </a:solidFill>
                <a:latin typeface="Poppins"/>
                <a:ea typeface="Poppins"/>
                <a:cs typeface="Poppins"/>
                <a:sym typeface="Poppins"/>
              </a:rPr>
              <a:t>redictive modeling algorithm that estimates the relationship between a dependent variable and one or more independent variables by fitting a linear equation to observed data.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3304110"/>
            <a:ext cx="2635914" cy="0"/>
          </a:xfrm>
          <a:prstGeom prst="line">
            <a:avLst/>
          </a:prstGeom>
          <a:ln cap="flat" w="66675">
            <a:solidFill>
              <a:srgbClr val="405D7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-650500" y="885825"/>
            <a:ext cx="6572828" cy="1342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79"/>
              </a:lnSpc>
            </a:pPr>
            <a:r>
              <a:rPr lang="en-US" sz="7913">
                <a:solidFill>
                  <a:srgbClr val="405D72"/>
                </a:solidFill>
                <a:latin typeface="Anton"/>
                <a:ea typeface="Anton"/>
                <a:cs typeface="Anton"/>
                <a:sym typeface="Anton"/>
              </a:rPr>
              <a:t>LASSO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922328" y="0"/>
            <a:ext cx="12365672" cy="10287000"/>
            <a:chOff x="0" y="0"/>
            <a:chExt cx="2159339" cy="179635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59339" cy="1796353"/>
            </a:xfrm>
            <a:custGeom>
              <a:avLst/>
              <a:gdLst/>
              <a:ahLst/>
              <a:cxnLst/>
              <a:rect r="r" b="b" t="t" l="l"/>
              <a:pathLst>
                <a:path h="1796353" w="2159339">
                  <a:moveTo>
                    <a:pt x="0" y="0"/>
                  </a:moveTo>
                  <a:lnTo>
                    <a:pt x="2159339" y="0"/>
                  </a:lnTo>
                  <a:lnTo>
                    <a:pt x="2159339" y="1796353"/>
                  </a:lnTo>
                  <a:lnTo>
                    <a:pt x="0" y="1796353"/>
                  </a:lnTo>
                  <a:close/>
                </a:path>
              </a:pathLst>
            </a:custGeom>
            <a:blipFill>
              <a:blip r:embed="rId2"/>
              <a:stretch>
                <a:fillRect l="-9920" t="0" r="-14318" b="-32"/>
              </a:stretch>
            </a:blipFill>
            <a:ln w="38100" cap="sq">
              <a:solidFill>
                <a:srgbClr val="405D72"/>
              </a:solidFill>
              <a:prstDash val="solid"/>
              <a:miter/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207997" y="4756883"/>
            <a:ext cx="5419116" cy="2308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3015"/>
              </a:lnSpc>
              <a:spcBef>
                <a:spcPct val="0"/>
              </a:spcBef>
            </a:pPr>
            <a:r>
              <a:rPr lang="en-US" sz="2599" spc="-77">
                <a:solidFill>
                  <a:srgbClr val="405D72"/>
                </a:solidFill>
                <a:latin typeface="Poppins"/>
                <a:ea typeface="Poppins"/>
                <a:cs typeface="Poppins"/>
                <a:sym typeface="Poppins"/>
              </a:rPr>
              <a:t>Lasso is a regression technique that adds L1 regularization to shrink coefficients, effectively selecting only the most important features by reducing some coefficients to zero.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3304110"/>
            <a:ext cx="2635914" cy="0"/>
          </a:xfrm>
          <a:prstGeom prst="line">
            <a:avLst/>
          </a:prstGeom>
          <a:ln cap="flat" w="66675">
            <a:solidFill>
              <a:srgbClr val="405D7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-650500" y="909560"/>
            <a:ext cx="6572828" cy="1342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79"/>
              </a:lnSpc>
            </a:pPr>
            <a:r>
              <a:rPr lang="en-US" sz="7913">
                <a:solidFill>
                  <a:srgbClr val="405D72"/>
                </a:solidFill>
                <a:latin typeface="Anton"/>
                <a:ea typeface="Anton"/>
                <a:cs typeface="Anton"/>
                <a:sym typeface="Anton"/>
              </a:rPr>
              <a:t>RIDGE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922328" y="0"/>
            <a:ext cx="12365672" cy="10287000"/>
            <a:chOff x="0" y="0"/>
            <a:chExt cx="2159339" cy="179635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59339" cy="1796353"/>
            </a:xfrm>
            <a:custGeom>
              <a:avLst/>
              <a:gdLst/>
              <a:ahLst/>
              <a:cxnLst/>
              <a:rect r="r" b="b" t="t" l="l"/>
              <a:pathLst>
                <a:path h="1796353" w="2159339">
                  <a:moveTo>
                    <a:pt x="0" y="0"/>
                  </a:moveTo>
                  <a:lnTo>
                    <a:pt x="2159339" y="0"/>
                  </a:lnTo>
                  <a:lnTo>
                    <a:pt x="2159339" y="1796353"/>
                  </a:lnTo>
                  <a:lnTo>
                    <a:pt x="0" y="1796353"/>
                  </a:lnTo>
                  <a:close/>
                </a:path>
              </a:pathLst>
            </a:custGeom>
            <a:blipFill>
              <a:blip r:embed="rId2"/>
              <a:stretch>
                <a:fillRect l="-13814" t="0" r="-12651" b="-2607"/>
              </a:stretch>
            </a:blipFill>
            <a:ln w="38100" cap="sq">
              <a:solidFill>
                <a:srgbClr val="405D72"/>
              </a:solidFill>
              <a:prstDash val="solid"/>
              <a:miter/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207997" y="4350061"/>
            <a:ext cx="5061061" cy="2689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3015"/>
              </a:lnSpc>
              <a:spcBef>
                <a:spcPct val="0"/>
              </a:spcBef>
            </a:pPr>
            <a:r>
              <a:rPr lang="en-US" sz="2599" spc="-77">
                <a:solidFill>
                  <a:srgbClr val="405D72"/>
                </a:solidFill>
                <a:latin typeface="Poppins"/>
                <a:ea typeface="Poppins"/>
                <a:cs typeface="Poppins"/>
                <a:sym typeface="Poppins"/>
              </a:rPr>
              <a:t>Ridge Regression is a linear model using L2 regularization to prevent overfitting by penalizing large coefficients, making it effective for predicting house prices with complex or high-dimensional data.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DAGWWSOCnJU</dc:identifier>
  <dcterms:modified xsi:type="dcterms:W3CDTF">2011-08-01T06:04:30Z</dcterms:modified>
  <cp:revision>1</cp:revision>
  <dc:title>Mini Project Final PPT</dc:title>
</cp:coreProperties>
</file>